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7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7184423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So we know that the inspector showing up isn’t a contractors favorite event, but there are some things you can do to make it easier on everyone.</a:t>
            </a:r>
          </a:p>
        </p:txBody>
      </p:sp>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Make sure you designate who will be responsible in this section. (Identify your team) If something changes during the project (One of the team leaves or you would like to add another person) change the SWPPP. As we go through this today you will hear change the SWPPP a lot. It is not a one time document. It needs to change as the project changes.</a:t>
            </a: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All of these parts are required to have an adequate narrative site description.</a:t>
            </a:r>
          </a:p>
          <a:p>
            <a:pPr rtl="0">
              <a:spcBef>
                <a:spcPts val="0"/>
              </a:spcBef>
              <a:buNone/>
            </a:pPr>
            <a:r>
              <a:rPr lang="en"/>
              <a:t>What kind of construction are you doing? For what?</a:t>
            </a:r>
          </a:p>
          <a:p>
            <a:pPr rtl="0">
              <a:spcBef>
                <a:spcPts val="0"/>
              </a:spcBef>
              <a:buNone/>
            </a:pPr>
            <a:r>
              <a:rPr lang="en"/>
              <a:t>For the major activity sequence when the SWPPP is first written these are estimates, but how often do construction projects follow the exact timeline in your plans?</a:t>
            </a:r>
          </a:p>
          <a:p>
            <a:pPr rtl="0">
              <a:spcBef>
                <a:spcPts val="0"/>
              </a:spcBef>
              <a:buNone/>
            </a:pPr>
            <a:r>
              <a:rPr lang="en"/>
              <a:t>As you complete each of the major activities write down a date of completion in this section of the SWPPP.</a:t>
            </a:r>
          </a:p>
          <a:p>
            <a:pPr rtl="0">
              <a:spcBef>
                <a:spcPts val="0"/>
              </a:spcBef>
              <a:buNone/>
            </a:pPr>
            <a:endParaRPr/>
          </a:p>
          <a:p>
            <a:pPr rtl="0">
              <a:spcBef>
                <a:spcPts val="0"/>
              </a:spcBef>
              <a:buNone/>
            </a:pPr>
            <a:r>
              <a:rPr lang="en"/>
              <a:t>How big is your site?</a:t>
            </a:r>
          </a:p>
          <a:p>
            <a:pPr rtl="0">
              <a:spcBef>
                <a:spcPts val="0"/>
              </a:spcBef>
              <a:buNone/>
            </a:pPr>
            <a:endParaRPr/>
          </a:p>
          <a:p>
            <a:pPr>
              <a:spcBef>
                <a:spcPts val="0"/>
              </a:spcBef>
              <a:buNone/>
            </a:pPr>
            <a:r>
              <a:rPr lang="en"/>
              <a:t>Support activities are things like concrete batch plants on site that are covered under this permit.</a:t>
            </a: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So take a look at the SWPPP template in front of you are there any questions about what to put in this section.</a:t>
            </a:r>
          </a:p>
          <a:p>
            <a:pPr>
              <a:spcBef>
                <a:spcPts val="0"/>
              </a:spcBef>
              <a:buNone/>
            </a:pPr>
            <a:r>
              <a:rPr lang="en"/>
              <a:t>Remember to be detailed in your descriptions.</a:t>
            </a: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Why is background vegetation important and how do you estimate it?</a:t>
            </a:r>
          </a:p>
          <a:p>
            <a:pPr rtl="0">
              <a:spcBef>
                <a:spcPts val="0"/>
              </a:spcBef>
              <a:buNone/>
            </a:pPr>
            <a:endParaRPr/>
          </a:p>
          <a:p>
            <a:pPr rtl="0">
              <a:spcBef>
                <a:spcPts val="0"/>
              </a:spcBef>
              <a:buNone/>
            </a:pPr>
            <a:r>
              <a:rPr lang="en"/>
              <a:t>When it comes time to terminate the permit you must have reach final stabilization and for all areas covered in vegetation that means that your vegetation must be 70% of what it was before disturbance or background. </a:t>
            </a:r>
          </a:p>
          <a:p>
            <a:pPr>
              <a:spcBef>
                <a:spcPts val="0"/>
              </a:spcBef>
              <a:buNone/>
            </a:pPr>
            <a:r>
              <a:rPr lang="en"/>
              <a:t>Does anyone have simple tips they have used to determine this?</a:t>
            </a: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The most common issue with site maps is that they aren’t current to project conditions ...</a:t>
            </a:r>
          </a:p>
        </p:txBody>
      </p:sp>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You have the burden of proof if you feel a storm event has exceeded the 2 year 24 hour. You can either use nearby meteorological data or have an on site rain gauge. The 2 yr 24 hr event different in different parts of the state. </a:t>
            </a:r>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This is an area of the SWPPP that I often see a lack of detail, and some confusion about what is being asked for. This is key to preventing major site issues, so we will address not only the paperwork, but common site issues as well.</a:t>
            </a:r>
          </a:p>
        </p:txBody>
      </p:sp>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endParaRPr/>
          </a:p>
          <a:p>
            <a:pPr rtl="0">
              <a:spcBef>
                <a:spcPts val="0"/>
              </a:spcBef>
              <a:buNone/>
            </a:pPr>
            <a:r>
              <a:rPr lang="en"/>
              <a:t>Preserving as much vegetation for as long as possible will really help reduce erosion, and you will end up spending less on BMPs.</a:t>
            </a:r>
          </a:p>
          <a:p>
            <a:pPr rtl="0">
              <a:spcBef>
                <a:spcPts val="0"/>
              </a:spcBef>
              <a:buNone/>
            </a:pPr>
            <a:endParaRPr/>
          </a:p>
          <a:p>
            <a:pPr rtl="0">
              <a:spcBef>
                <a:spcPts val="0"/>
              </a:spcBef>
              <a:buNone/>
            </a:pPr>
            <a:r>
              <a:rPr lang="en"/>
              <a:t>Just because we are talking about water doesn’t mean wind doesn’t come into play. Wind erosion is addressed inthe permit because it can contaminate water. It is also one of the common complaints from neighbors. If you are not on site working on a windy day you need to still address wind erosion. Don’t make your neighbors unhappy.</a:t>
            </a:r>
          </a:p>
          <a:p>
            <a:pPr rtl="0">
              <a:spcBef>
                <a:spcPts val="0"/>
              </a:spcBef>
              <a:buNone/>
            </a:pPr>
            <a:endParaRPr/>
          </a:p>
          <a:p>
            <a:pPr>
              <a:spcBef>
                <a:spcPts val="0"/>
              </a:spcBef>
              <a:buNone/>
            </a:pPr>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Sediment controls are different from erosion controls, and we shouldn’t see the exact same thing for both in your SWPPP.</a:t>
            </a: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Here are the goals for this section of today’s workshop. Please feel free to ask questions as we go along or if you don’t want to ask aloud write it down on a sticky and post it to the Parking Lot.</a:t>
            </a: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Typically we think of sediment controls when we picture BMPs on a construction site. Not all sediment controls work equally well in every situation/ spot.</a:t>
            </a:r>
          </a:p>
          <a:p>
            <a:pPr rtl="0">
              <a:spcBef>
                <a:spcPts val="0"/>
              </a:spcBef>
              <a:buNone/>
            </a:pPr>
            <a:endParaRPr/>
          </a:p>
          <a:p>
            <a:pPr>
              <a:spcBef>
                <a:spcPts val="0"/>
              </a:spcBef>
              <a:buNone/>
            </a:pPr>
            <a:r>
              <a:rPr lang="en"/>
              <a:t>If a sediment control isn’t working change it, and change the SWPPP.</a:t>
            </a:r>
          </a:p>
        </p:txBody>
      </p:sp>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They need some erosion control at this spot, but you can see the straw waddles provide some protection for the stream below.</a:t>
            </a: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Give me a show of fingers for your answer. Which of these inlet protection devices is not adequate inlet protection.</a:t>
            </a:r>
          </a:p>
          <a:p>
            <a:pPr rtl="0">
              <a:spcBef>
                <a:spcPts val="0"/>
              </a:spcBef>
              <a:buNone/>
            </a:pPr>
            <a:endParaRPr/>
          </a:p>
          <a:p>
            <a:pPr rtl="0">
              <a:spcBef>
                <a:spcPts val="0"/>
              </a:spcBef>
              <a:buNone/>
            </a:pPr>
            <a:r>
              <a:rPr lang="en"/>
              <a:t>#1</a:t>
            </a:r>
          </a:p>
          <a:p>
            <a:pPr rtl="0">
              <a:spcBef>
                <a:spcPts val="0"/>
              </a:spcBef>
              <a:buNone/>
            </a:pPr>
            <a:r>
              <a:rPr lang="en"/>
              <a:t>Inspector eye candy…</a:t>
            </a:r>
          </a:p>
          <a:p>
            <a:pPr rtl="0">
              <a:spcBef>
                <a:spcPts val="0"/>
              </a:spcBef>
              <a:buNone/>
            </a:pPr>
            <a:endParaRPr/>
          </a:p>
          <a:p>
            <a:pPr>
              <a:spcBef>
                <a:spcPts val="0"/>
              </a:spcBef>
              <a:buNone/>
            </a:pPr>
            <a:r>
              <a:rPr lang="en"/>
              <a:t>Why?</a:t>
            </a:r>
          </a:p>
        </p:txBody>
      </p:sp>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If your site or a part of your site will be inactive for 14 days or more it must have either temporary or permanat stabilization.</a:t>
            </a:r>
          </a:p>
          <a:p>
            <a:pPr rtl="0">
              <a:spcBef>
                <a:spcPts val="0"/>
              </a:spcBef>
              <a:buNone/>
            </a:pPr>
            <a:endParaRPr/>
          </a:p>
          <a:p>
            <a:pPr>
              <a:spcBef>
                <a:spcPts val="0"/>
              </a:spcBef>
              <a:buNone/>
            </a:pPr>
            <a:r>
              <a:rPr lang="en"/>
              <a:t>So what are we looking for here?</a:t>
            </a:r>
          </a:p>
        </p:txBody>
      </p:sp>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In this section of the SWPPP you need to put in what you are going to do to keep soil from eroding when construction is no longer active. Some examples are seeding, mulching, crimping straw in.</a:t>
            </a:r>
          </a:p>
          <a:p>
            <a:pPr rtl="0">
              <a:spcBef>
                <a:spcPts val="0"/>
              </a:spcBef>
              <a:buNone/>
            </a:pPr>
            <a:endParaRPr/>
          </a:p>
          <a:p>
            <a:pPr>
              <a:spcBef>
                <a:spcPts val="0"/>
              </a:spcBef>
              <a:buNone/>
            </a:pPr>
            <a:r>
              <a:rPr lang="en"/>
              <a:t>If the home is finished the City of Casper has some requirements for landscaping.</a:t>
            </a:r>
          </a:p>
        </p:txBody>
      </p:sp>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In this section of the SWPPP be specific, and avoid some common pitfalls.</a:t>
            </a:r>
          </a:p>
        </p:txBody>
      </p:sp>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Good housekeeping is how you keep the site clean. What do you do with the trash etc.</a:t>
            </a:r>
          </a:p>
          <a:p>
            <a:pPr rtl="0">
              <a:spcBef>
                <a:spcPts val="0"/>
              </a:spcBef>
              <a:buNone/>
            </a:pPr>
            <a:endParaRPr/>
          </a:p>
          <a:p>
            <a:pPr rtl="0">
              <a:spcBef>
                <a:spcPts val="0"/>
              </a:spcBef>
              <a:buNone/>
            </a:pPr>
            <a:r>
              <a:rPr lang="en"/>
              <a:t>Bulk storage is how you will handle any chemicals and fuels on site. these include paints, paint thinners, etc.</a:t>
            </a:r>
          </a:p>
          <a:p>
            <a:pPr rtl="0">
              <a:spcBef>
                <a:spcPts val="0"/>
              </a:spcBef>
              <a:buNone/>
            </a:pPr>
            <a:endParaRPr/>
          </a:p>
          <a:p>
            <a:pPr>
              <a:spcBef>
                <a:spcPts val="0"/>
              </a:spcBef>
              <a:buNone/>
            </a:pPr>
            <a:r>
              <a:rPr lang="en"/>
              <a:t>We will talk a little more about concrete washout, but until it has dried and hardened concrete is a potential pollutant and washout must occurr in appropriate places.</a:t>
            </a:r>
          </a:p>
        </p:txBody>
      </p:sp>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Does anyone see a problem with the first dumpster?</a:t>
            </a:r>
          </a:p>
          <a:p>
            <a:pPr>
              <a:spcBef>
                <a:spcPts val="0"/>
              </a:spcBef>
              <a:buNone/>
            </a:pPr>
            <a:endParaRPr/>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There are several options for secondary containment of fuels. Two of the most common are the stock tank and the lined gravel berm. Remember that the secondary containment unit must be large enough to hold the volume of the largest container plus 10% for a minimum of 72 hours.</a:t>
            </a:r>
          </a:p>
        </p:txBody>
      </p:sp>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Show of fingers. Which of these concrete washout sites is best? Why</a:t>
            </a:r>
          </a:p>
        </p:txBody>
      </p:sp>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Many times we see permittees write the SWPPP (or have a consultant write the SWPPP) get their permit, and not ever take a look at either one again. Save yourself time, money, and hassle know what is in your permit and SWPPP.</a:t>
            </a:r>
          </a:p>
          <a:p>
            <a:pPr>
              <a:spcBef>
                <a:spcPts val="0"/>
              </a:spcBef>
              <a:buNone/>
            </a:pPr>
            <a:r>
              <a:rPr lang="en"/>
              <a:t>The permit are the rules you legally agree to follow and the SWPPP is what you say you are going to do to follow the rules. Just because you don’t know is not a defence against violations and enforcement.</a:t>
            </a:r>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Show of fingers Which sanitary facility is most appropriately sited? Why?</a:t>
            </a:r>
          </a:p>
          <a:p>
            <a:pPr rtl="0">
              <a:spcBef>
                <a:spcPts val="0"/>
              </a:spcBef>
              <a:buNone/>
            </a:pPr>
            <a:endParaRPr/>
          </a:p>
          <a:p>
            <a:pPr rtl="0">
              <a:spcBef>
                <a:spcPts val="0"/>
              </a:spcBef>
              <a:buNone/>
            </a:pPr>
            <a:r>
              <a:rPr lang="en"/>
              <a:t>Why in Wyoming would you want to stake down your sanitary facilities? Do any of you have teens? Anecdote about locking people in them and tipping them over.</a:t>
            </a:r>
          </a:p>
          <a:p>
            <a:pPr rtl="0">
              <a:spcBef>
                <a:spcPts val="0"/>
              </a:spcBef>
              <a:buNone/>
            </a:pPr>
            <a:endParaRPr/>
          </a:p>
          <a:p>
            <a:pPr rtl="0">
              <a:spcBef>
                <a:spcPts val="0"/>
              </a:spcBef>
              <a:buNone/>
            </a:pPr>
            <a:r>
              <a:rPr lang="en"/>
              <a:t>Put them on dirt if possible and secure them.</a:t>
            </a:r>
          </a:p>
          <a:p>
            <a:pPr rtl="0">
              <a:spcBef>
                <a:spcPts val="0"/>
              </a:spcBef>
              <a:buNone/>
            </a:pPr>
            <a:endParaRPr/>
          </a:p>
          <a:p>
            <a:pPr>
              <a:spcBef>
                <a:spcPts val="0"/>
              </a:spcBef>
              <a:buNone/>
            </a:pPr>
            <a:r>
              <a:rPr lang="en"/>
              <a:t>Place them as far from storm drains, drainages as possible.</a:t>
            </a:r>
          </a:p>
        </p:txBody>
      </p:sp>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For each BMP you must include its maintenance schedule. It is best if you have the manufacturer recommendations in the SWPPP.</a:t>
            </a:r>
          </a:p>
          <a:p>
            <a:pPr rtl="0">
              <a:spcBef>
                <a:spcPts val="0"/>
              </a:spcBef>
              <a:buNone/>
            </a:pPr>
            <a:endParaRPr/>
          </a:p>
          <a:p>
            <a:pPr>
              <a:spcBef>
                <a:spcPts val="0"/>
              </a:spcBef>
              <a:buNone/>
            </a:pPr>
            <a:r>
              <a:rPr lang="en"/>
              <a:t>It is not good enough to say when it needs it.</a:t>
            </a:r>
          </a:p>
        </p:txBody>
      </p:sp>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457200" lvl="0" indent="-317500" rtl="0">
              <a:spcBef>
                <a:spcPts val="0"/>
              </a:spcBef>
              <a:buClr>
                <a:srgbClr val="000000"/>
              </a:buClr>
              <a:buSzPct val="100000"/>
              <a:buFont typeface="Arial"/>
              <a:buAutoNum type="arabicPeriod"/>
            </a:pPr>
            <a:r>
              <a:rPr lang="en"/>
              <a:t>Was a sand bag that was destroyed and never replaced</a:t>
            </a:r>
          </a:p>
          <a:p>
            <a:pPr marL="457200" lvl="0" indent="-317500" rtl="0">
              <a:spcBef>
                <a:spcPts val="0"/>
              </a:spcBef>
              <a:buClr>
                <a:srgbClr val="000000"/>
              </a:buClr>
              <a:buSzPct val="100000"/>
              <a:buFont typeface="Arial"/>
              <a:buAutoNum type="arabicPeriod"/>
            </a:pPr>
            <a:r>
              <a:rPr lang="en"/>
              <a:t>A sediment trap bag that was not maintained filled with sediment, and during a storm the street flooded and the sidewalk/street around the catch basin collapsed.</a:t>
            </a:r>
          </a:p>
          <a:p>
            <a:pPr marL="457200" lvl="0" indent="-317500" rtl="0">
              <a:spcBef>
                <a:spcPts val="0"/>
              </a:spcBef>
              <a:buClr>
                <a:srgbClr val="000000"/>
              </a:buClr>
              <a:buSzPct val="100000"/>
              <a:buFont typeface="Arial"/>
              <a:buAutoNum type="arabicPeriod"/>
            </a:pPr>
            <a:r>
              <a:rPr lang="en"/>
              <a:t>Erosion control blankets that are not doing anything.</a:t>
            </a:r>
          </a:p>
          <a:p>
            <a:pPr marL="457200" lvl="0" indent="-317500">
              <a:spcBef>
                <a:spcPts val="0"/>
              </a:spcBef>
              <a:buClr>
                <a:srgbClr val="000000"/>
              </a:buClr>
              <a:buSzPct val="100000"/>
              <a:buFont typeface="Arial"/>
              <a:buAutoNum type="arabicPeriod"/>
            </a:pPr>
            <a:r>
              <a:rPr lang="en"/>
              <a:t>Silt fence</a:t>
            </a: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457200" lvl="0" indent="-317500" rtl="0">
              <a:spcBef>
                <a:spcPts val="0"/>
              </a:spcBef>
              <a:buClr>
                <a:srgbClr val="000000"/>
              </a:buClr>
              <a:buSzPct val="100000"/>
              <a:buFont typeface="Arial"/>
              <a:buAutoNum type="arabicPeriod"/>
            </a:pPr>
            <a:r>
              <a:rPr lang="en"/>
              <a:t>Installation issue</a:t>
            </a:r>
          </a:p>
          <a:p>
            <a:pPr marL="457200" lvl="0" indent="-317500" rtl="0">
              <a:spcBef>
                <a:spcPts val="0"/>
              </a:spcBef>
              <a:buClr>
                <a:srgbClr val="000000"/>
              </a:buClr>
              <a:buSzPct val="100000"/>
              <a:buFont typeface="Arial"/>
              <a:buAutoNum type="arabicPeriod"/>
            </a:pPr>
            <a:r>
              <a:rPr lang="en"/>
              <a:t>2. Needs maintained</a:t>
            </a:r>
          </a:p>
          <a:p>
            <a:pPr marL="457200" lvl="0" indent="-317500" rtl="0">
              <a:spcBef>
                <a:spcPts val="0"/>
              </a:spcBef>
              <a:buClr>
                <a:srgbClr val="000000"/>
              </a:buClr>
              <a:buSzPct val="100000"/>
              <a:buFont typeface="Arial"/>
              <a:buAutoNum type="arabicPeriod"/>
            </a:pPr>
            <a:r>
              <a:rPr lang="en"/>
              <a:t>If any sedmient control device is over half full of sediment the sediment needs to be dug out.</a:t>
            </a:r>
          </a:p>
          <a:p>
            <a:pPr marL="457200" lvl="0" indent="-317500">
              <a:spcBef>
                <a:spcPts val="0"/>
              </a:spcBef>
              <a:buClr>
                <a:srgbClr val="000000"/>
              </a:buClr>
              <a:buFont typeface="Arial"/>
              <a:buAutoNum type="arabicPeriod"/>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2. A track pad that is doing nothing there is still sediment all over the street.</a:t>
            </a:r>
          </a:p>
          <a:p>
            <a:pPr>
              <a:spcBef>
                <a:spcPts val="0"/>
              </a:spcBef>
              <a:buNone/>
            </a:pPr>
            <a:r>
              <a:rPr lang="en"/>
              <a:t>3. Too small of rock used if you can even call this a track pad.</a:t>
            </a:r>
          </a:p>
        </p:txBody>
      </p:sp>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Know how often you have to inspect for both active and inactive construction sites. What ever you write down must meet permit requirements and you are legally bound to follow this schedule. </a:t>
            </a:r>
          </a:p>
        </p:txBody>
      </p:sp>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I have provided a copy of a template adapted from NPDES that you can use. Just like the SWPPP template you are not required to use it, but it contains all the information required in the permit.</a:t>
            </a:r>
          </a:p>
        </p:txBody>
      </p:sp>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Don’t forget these two essential pieces.</a:t>
            </a:r>
          </a:p>
          <a:p>
            <a:pPr>
              <a:spcBef>
                <a:spcPts val="0"/>
              </a:spcBef>
              <a:buNone/>
            </a:pPr>
            <a:r>
              <a:rPr lang="en"/>
              <a:t>Certification statement must be word for word.</a:t>
            </a: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So let’s take a look at the permit with a little game of search…</a:t>
            </a:r>
          </a:p>
          <a:p>
            <a:pPr rtl="0">
              <a:spcBef>
                <a:spcPts val="0"/>
              </a:spcBef>
              <a:buNone/>
            </a:pPr>
            <a:r>
              <a:rPr lang="en"/>
              <a:t>give 5 minutes</a:t>
            </a:r>
          </a:p>
          <a:p>
            <a:pPr rtl="0">
              <a:spcBef>
                <a:spcPts val="0"/>
              </a:spcBef>
              <a:buNone/>
            </a:pPr>
            <a:endParaRPr/>
          </a:p>
          <a:p>
            <a:pPr marL="457200" lvl="0" indent="-317500" rtl="0">
              <a:spcBef>
                <a:spcPts val="0"/>
              </a:spcBef>
              <a:buClr>
                <a:srgbClr val="000000"/>
              </a:buClr>
              <a:buSzPct val="100000"/>
              <a:buFont typeface="Arial"/>
              <a:buAutoNum type="arabicPeriod"/>
            </a:pPr>
            <a:r>
              <a:rPr lang="en"/>
              <a:t>1. Page 3 2.8</a:t>
            </a:r>
          </a:p>
          <a:p>
            <a:pPr marL="457200" lvl="0" indent="-317500" rtl="0">
              <a:spcBef>
                <a:spcPts val="0"/>
              </a:spcBef>
              <a:buClr>
                <a:srgbClr val="000000"/>
              </a:buClr>
              <a:buSzPct val="100000"/>
              <a:buFont typeface="Arial"/>
              <a:buAutoNum type="arabicPeriod"/>
            </a:pPr>
            <a:r>
              <a:rPr lang="en"/>
              <a:t>Page 11 7.4</a:t>
            </a:r>
          </a:p>
          <a:p>
            <a:pPr marL="457200" lvl="0" indent="-317500" rtl="0">
              <a:spcBef>
                <a:spcPts val="0"/>
              </a:spcBef>
              <a:buClr>
                <a:srgbClr val="000000"/>
              </a:buClr>
              <a:buSzPct val="100000"/>
              <a:buFont typeface="Arial"/>
              <a:buAutoNum type="arabicPeriod"/>
            </a:pPr>
            <a:r>
              <a:rPr lang="en"/>
              <a:t>Page 12 7.7.</a:t>
            </a:r>
          </a:p>
          <a:p>
            <a:pPr marL="457200" lvl="0" indent="-317500" rtl="0">
              <a:spcBef>
                <a:spcPts val="0"/>
              </a:spcBef>
              <a:buClr>
                <a:srgbClr val="000000"/>
              </a:buClr>
              <a:buSzPct val="100000"/>
              <a:buFont typeface="Arial"/>
              <a:buAutoNum type="arabicPeriod"/>
            </a:pPr>
            <a:r>
              <a:rPr lang="en"/>
              <a:t>Page 15 7.18</a:t>
            </a:r>
          </a:p>
          <a:p>
            <a:pPr marL="457200" lvl="0" indent="-317500">
              <a:spcBef>
                <a:spcPts val="0"/>
              </a:spcBef>
              <a:buClr>
                <a:srgbClr val="000000"/>
              </a:buClr>
              <a:buSzPct val="100000"/>
              <a:buFont typeface="Arial"/>
              <a:buAutoNum type="arabicPeriod"/>
            </a:pPr>
            <a:r>
              <a:rPr lang="en"/>
              <a:t>Page 17 8.1.5</a:t>
            </a: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Finally a pet peeve. I know why contractors use the dirt ramp, but most of the contractors I have seen leave these up for days/ weeks/ months. Unless you are willing to have your crew clean it up at the end of every day find a better way to protect the sidewalks from heavy equipment.</a:t>
            </a: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6" name="Shape 4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2" name="Shape 4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8" name="Shape 4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0" name="Shape 4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Give 5 minutes</a:t>
            </a:r>
          </a:p>
          <a:p>
            <a:pPr rtl="0">
              <a:spcBef>
                <a:spcPts val="0"/>
              </a:spcBef>
              <a:buNone/>
            </a:pPr>
            <a:r>
              <a:rPr lang="en"/>
              <a:t>6. Page 17 8.1.6</a:t>
            </a:r>
          </a:p>
          <a:p>
            <a:pPr rtl="0">
              <a:spcBef>
                <a:spcPts val="0"/>
              </a:spcBef>
              <a:buNone/>
            </a:pPr>
            <a:r>
              <a:rPr lang="en"/>
              <a:t>7. Page 17 8.1.6.2</a:t>
            </a:r>
          </a:p>
          <a:p>
            <a:pPr rtl="0">
              <a:spcBef>
                <a:spcPts val="0"/>
              </a:spcBef>
              <a:buNone/>
            </a:pPr>
            <a:r>
              <a:rPr lang="en"/>
              <a:t>8. Page 22 8.2.4.3.b.3</a:t>
            </a:r>
          </a:p>
          <a:p>
            <a:pPr rtl="0">
              <a:spcBef>
                <a:spcPts val="0"/>
              </a:spcBef>
              <a:buNone/>
            </a:pPr>
            <a:r>
              <a:rPr lang="en"/>
              <a:t>9. Page 23 9.2.1.1</a:t>
            </a:r>
          </a:p>
          <a:p>
            <a:pPr>
              <a:spcBef>
                <a:spcPts val="0"/>
              </a:spcBef>
              <a:buNone/>
            </a:pPr>
            <a:r>
              <a:rPr lang="en"/>
              <a:t>10. Page 24 9.7.7</a:t>
            </a: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There are two parts to a construction storm water inspections, and it doesn’t matter if it is LC or SC</a:t>
            </a:r>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First the Records Review</a:t>
            </a:r>
          </a:p>
          <a:p>
            <a:pPr rtl="0">
              <a:spcBef>
                <a:spcPts val="0"/>
              </a:spcBef>
              <a:buNone/>
            </a:pPr>
            <a:r>
              <a:rPr lang="en"/>
              <a:t>On site you must have a copy of the LOA, the permit, the SWPPP, the site map (part of your SWPPP) and you self-monitoring inspection reports.</a:t>
            </a:r>
          </a:p>
          <a:p>
            <a:pPr rtl="0">
              <a:spcBef>
                <a:spcPts val="0"/>
              </a:spcBef>
              <a:buNone/>
            </a:pPr>
            <a:endParaRPr/>
          </a:p>
          <a:p>
            <a:pPr rtl="0">
              <a:spcBef>
                <a:spcPts val="0"/>
              </a:spcBef>
              <a:buNone/>
            </a:pPr>
            <a:r>
              <a:rPr lang="en"/>
              <a:t>The SWPPP and the inspection reports are the two most important documents to have during the inspection.</a:t>
            </a:r>
          </a:p>
          <a:p>
            <a:pPr rtl="0">
              <a:spcBef>
                <a:spcPts val="0"/>
              </a:spcBef>
              <a:buNone/>
            </a:pPr>
            <a:endParaRPr/>
          </a:p>
          <a:p>
            <a:pPr rtl="0">
              <a:spcBef>
                <a:spcPts val="0"/>
              </a:spcBef>
              <a:buNone/>
            </a:pPr>
            <a:r>
              <a:rPr lang="en"/>
              <a:t>The SWPPP will help you avoid major problems like shown in these pictures. </a:t>
            </a:r>
          </a:p>
          <a:p>
            <a:pPr marL="457200" lvl="0" indent="-317500" rtl="0">
              <a:spcBef>
                <a:spcPts val="0"/>
              </a:spcBef>
              <a:buClr>
                <a:srgbClr val="000000"/>
              </a:buClr>
              <a:buSzPct val="100000"/>
              <a:buFont typeface="Arial"/>
              <a:buAutoNum type="arabicPeriod"/>
            </a:pPr>
            <a:r>
              <a:rPr lang="en"/>
              <a:t>The neighbors fishing pond before construction on adjacent land.</a:t>
            </a:r>
          </a:p>
          <a:p>
            <a:pPr marL="457200" lvl="0" indent="-317500" rtl="0">
              <a:spcBef>
                <a:spcPts val="0"/>
              </a:spcBef>
              <a:buClr>
                <a:srgbClr val="000000"/>
              </a:buClr>
              <a:buSzPct val="100000"/>
              <a:buFont typeface="Arial"/>
              <a:buAutoNum type="arabicPeriod"/>
            </a:pPr>
            <a:r>
              <a:rPr lang="en"/>
              <a:t>There were no BMPs to prevent erosion and sedimentation from the construction site, so runoff filled the fishing pond with sediment. Photo 2 is the contractor recovering all of the sediment they lost from their site.</a:t>
            </a:r>
          </a:p>
          <a:p>
            <a:pPr marL="457200" lvl="0" indent="-317500" rtl="0">
              <a:spcBef>
                <a:spcPts val="0"/>
              </a:spcBef>
              <a:buClr>
                <a:srgbClr val="000000"/>
              </a:buClr>
              <a:buSzPct val="100000"/>
              <a:buFont typeface="Arial"/>
              <a:buAutoNum type="arabicPeriod"/>
            </a:pPr>
            <a:r>
              <a:rPr lang="en"/>
              <a:t>3. The after picture of the fishing pond resulting in thousands of dollars lost by the contractor that could have been avoided with a good SWPPP and some good BMPs.</a:t>
            </a:r>
          </a:p>
          <a:p>
            <a:pPr>
              <a:spcBef>
                <a:spcPts val="0"/>
              </a:spcBef>
              <a:buNone/>
            </a:pP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You are basically responsible for any damage caused by your construction project. In addition to paying for damages you can face fines and other penalties.</a:t>
            </a:r>
          </a:p>
          <a:p>
            <a:pPr rtl="0">
              <a:spcBef>
                <a:spcPts val="0"/>
              </a:spcBef>
              <a:buNone/>
            </a:pPr>
            <a:endParaRPr/>
          </a:p>
          <a:p>
            <a:pPr>
              <a:spcBef>
                <a:spcPts val="0"/>
              </a:spcBef>
              <a:buNone/>
            </a:pPr>
            <a:r>
              <a:rPr lang="en"/>
              <a:t>One of the best ways to avoid this is to have a good plan (SWPPP) in place that meets the permit requirements and to follow it.</a:t>
            </a: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
              <a:t>These are the basic requirements of the SWPPP. As we go through this presentation we will be following the SWPPP template available on the DEQ’s website. It is not a requirement that the template be used, but the template if filled out in detail meets all of the requirements of the permit. You also have a copy of the template you can refer to as we go through this.</a:t>
            </a: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33400" y="204787"/>
            <a:ext cx="8153399" cy="65246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609600" y="1828800"/>
            <a:ext cx="3886200" cy="268604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63" name="Shape 63"/>
          <p:cNvSpPr txBox="1">
            <a:spLocks noGrp="1"/>
          </p:cNvSpPr>
          <p:nvPr>
            <p:ph type="body" idx="2"/>
          </p:nvPr>
        </p:nvSpPr>
        <p:spPr>
          <a:xfrm>
            <a:off x="4800600" y="1828800"/>
            <a:ext cx="3886200" cy="268604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64" name="Shape 64"/>
          <p:cNvSpPr txBox="1">
            <a:spLocks noGrp="1"/>
          </p:cNvSpPr>
          <p:nvPr>
            <p:ph type="dt" idx="10"/>
          </p:nvPr>
        </p:nvSpPr>
        <p:spPr>
          <a:xfrm>
            <a:off x="60960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sldNum" idx="12"/>
          </p:nvPr>
        </p:nvSpPr>
        <p:spPr>
          <a:xfrm>
            <a:off x="0" y="954166"/>
            <a:ext cx="533399" cy="183356"/>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
        <p:nvSpPr>
          <p:cNvPr id="66" name="Shape 66"/>
          <p:cNvSpPr txBox="1">
            <a:spLocks noGrp="1"/>
          </p:cNvSpPr>
          <p:nvPr>
            <p:ph type="ftr" idx="11"/>
          </p:nvPr>
        </p:nvSpPr>
        <p:spPr>
          <a:xfrm>
            <a:off x="609600" y="4686154"/>
            <a:ext cx="5421083"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body" idx="3"/>
          </p:nvPr>
        </p:nvSpPr>
        <p:spPr>
          <a:xfrm>
            <a:off x="609600" y="1314450"/>
            <a:ext cx="3886200" cy="480059"/>
          </a:xfrm>
          <a:prstGeom prst="rect">
            <a:avLst/>
          </a:prstGeom>
          <a:solidFill>
            <a:schemeClr val="accent2"/>
          </a:solidFill>
          <a:ln>
            <a:noFill/>
          </a:ln>
        </p:spPr>
        <p:txBody>
          <a:bodyPr lIns="91425" tIns="91425" rIns="91425" bIns="91425" anchor="ctr" anchorCtr="0"/>
          <a:lstStyle>
            <a:lvl1pPr marL="0" indent="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4"/>
          </p:nvPr>
        </p:nvSpPr>
        <p:spPr>
          <a:xfrm>
            <a:off x="4800600" y="1314450"/>
            <a:ext cx="3886200" cy="480059"/>
          </a:xfrm>
          <a:prstGeom prst="rect">
            <a:avLst/>
          </a:prstGeom>
          <a:solidFill>
            <a:schemeClr val="accent4"/>
          </a:solidFill>
          <a:ln>
            <a:noFill/>
          </a:ln>
        </p:spPr>
        <p:txBody>
          <a:bodyPr lIns="91425" tIns="91425" rIns="91425" bIns="91425" anchor="ctr" anchorCtr="0"/>
          <a:lstStyle>
            <a:lvl1pPr marL="0" indent="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09600" y="171450"/>
            <a:ext cx="8153399" cy="74294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1"/>
          </p:nvPr>
        </p:nvSpPr>
        <p:spPr>
          <a:xfrm>
            <a:off x="609600" y="1192175"/>
            <a:ext cx="3886200" cy="3429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72" name="Shape 72"/>
          <p:cNvSpPr txBox="1">
            <a:spLocks noGrp="1"/>
          </p:cNvSpPr>
          <p:nvPr>
            <p:ph type="body" idx="2"/>
          </p:nvPr>
        </p:nvSpPr>
        <p:spPr>
          <a:xfrm>
            <a:off x="4844901" y="1192175"/>
            <a:ext cx="3886200" cy="3429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73" name="Shape 73"/>
          <p:cNvSpPr txBox="1">
            <a:spLocks noGrp="1"/>
          </p:cNvSpPr>
          <p:nvPr>
            <p:ph type="dt" idx="10"/>
          </p:nvPr>
        </p:nvSpPr>
        <p:spPr>
          <a:xfrm>
            <a:off x="60960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sldNum" idx="12"/>
          </p:nvPr>
        </p:nvSpPr>
        <p:spPr>
          <a:xfrm>
            <a:off x="0" y="954166"/>
            <a:ext cx="533399" cy="183356"/>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
        <p:nvSpPr>
          <p:cNvPr id="75" name="Shape 75"/>
          <p:cNvSpPr txBox="1">
            <a:spLocks noGrp="1"/>
          </p:cNvSpPr>
          <p:nvPr>
            <p:ph type="ftr" idx="11"/>
          </p:nvPr>
        </p:nvSpPr>
        <p:spPr>
          <a:xfrm>
            <a:off x="609600" y="4686154"/>
            <a:ext cx="5421083"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tile tx="0" ty="0" sx="100000" sy="100000" flip="none" algn="tl"/>
        </a:blipFill>
        <a:effectLst/>
      </p:bgPr>
    </p:bg>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371600" y="2057400"/>
            <a:ext cx="7123113" cy="1254918"/>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buClr>
                <a:srgbClr val="888888"/>
              </a:buClr>
              <a:buNone/>
              <a:defRPr/>
            </a:lvl2pPr>
            <a:lvl3pPr rtl="0">
              <a:spcBef>
                <a:spcPts val="0"/>
              </a:spcBef>
              <a:buClr>
                <a:srgbClr val="888888"/>
              </a:buClr>
              <a:buNone/>
              <a:defRPr/>
            </a:lvl3pPr>
            <a:lvl4pPr rtl="0">
              <a:spcBef>
                <a:spcPts val="0"/>
              </a:spcBef>
              <a:buClr>
                <a:srgbClr val="888888"/>
              </a:buClr>
              <a:buNone/>
              <a:defRPr/>
            </a:lvl4pPr>
            <a:lvl5pPr rtl="0">
              <a:spcBef>
                <a:spcPts val="0"/>
              </a:spcBef>
              <a:buClr>
                <a:srgbClr val="888888"/>
              </a:buCl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p:nvPr/>
        </p:nvSpPr>
        <p:spPr>
          <a:xfrm>
            <a:off x="0" y="1143000"/>
            <a:ext cx="9144000" cy="85725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79" name="Shape 79"/>
          <p:cNvSpPr/>
          <p:nvPr/>
        </p:nvSpPr>
        <p:spPr>
          <a:xfrm>
            <a:off x="0" y="1200150"/>
            <a:ext cx="1295400" cy="74294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80" name="Shape 80"/>
          <p:cNvSpPr/>
          <p:nvPr/>
        </p:nvSpPr>
        <p:spPr>
          <a:xfrm>
            <a:off x="1371600" y="1200150"/>
            <a:ext cx="7772400" cy="74294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81" name="Shape 81"/>
          <p:cNvSpPr txBox="1">
            <a:spLocks noGrp="1"/>
          </p:cNvSpPr>
          <p:nvPr>
            <p:ph type="title"/>
          </p:nvPr>
        </p:nvSpPr>
        <p:spPr>
          <a:xfrm>
            <a:off x="1371600" y="1200150"/>
            <a:ext cx="7619999" cy="742949"/>
          </a:xfrm>
          <a:prstGeom prst="rect">
            <a:avLst/>
          </a:prstGeom>
          <a:noFill/>
          <a:ln>
            <a:noFill/>
          </a:ln>
        </p:spPr>
        <p:txBody>
          <a:bodyPr lIns="91425" tIns="91425" rIns="91425" bIns="91425" anchor="ctr" anchorCtr="0"/>
          <a:lstStyle>
            <a:lvl1pPr algn="l"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dt" idx="10"/>
          </p:nvPr>
        </p:nvSpPr>
        <p:spPr>
          <a:xfrm>
            <a:off x="60960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sldNum" idx="12"/>
          </p:nvPr>
        </p:nvSpPr>
        <p:spPr>
          <a:xfrm>
            <a:off x="0" y="1314450"/>
            <a:ext cx="1295400" cy="526257"/>
          </a:xfrm>
          <a:prstGeom prst="rect">
            <a:avLst/>
          </a:prstGeom>
          <a:noFill/>
          <a:ln>
            <a:noFill/>
          </a:ln>
        </p:spPr>
        <p:txBody>
          <a:bodyPr lIns="91425" tIns="45700" rIns="91425" bIns="45700" anchor="ctr" anchorCtr="0">
            <a:noAutofit/>
          </a:bodyPr>
          <a:lstStyle>
            <a:lvl1pPr marL="0" marR="0" indent="0" algn="ctr" rtl="0">
              <a:spcBef>
                <a:spcPts val="0"/>
              </a:spcBef>
              <a:buNone/>
              <a:defRPr sz="2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
        <p:nvSpPr>
          <p:cNvPr id="84" name="Shape 84"/>
          <p:cNvSpPr txBox="1">
            <a:spLocks noGrp="1"/>
          </p:cNvSpPr>
          <p:nvPr>
            <p:ph type="ftr" idx="11"/>
          </p:nvPr>
        </p:nvSpPr>
        <p:spPr>
          <a:xfrm>
            <a:off x="609600" y="4686154"/>
            <a:ext cx="5421083"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09600" y="171450"/>
            <a:ext cx="8153399" cy="74294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dt" idx="10"/>
          </p:nvPr>
        </p:nvSpPr>
        <p:spPr>
          <a:xfrm>
            <a:off x="60960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ftr" idx="11"/>
          </p:nvPr>
        </p:nvSpPr>
        <p:spPr>
          <a:xfrm>
            <a:off x="609600" y="4686154"/>
            <a:ext cx="5421083"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sldNum" idx="12"/>
          </p:nvPr>
        </p:nvSpPr>
        <p:spPr>
          <a:xfrm>
            <a:off x="0" y="954166"/>
            <a:ext cx="533399" cy="183356"/>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60960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ftr" idx="11"/>
          </p:nvPr>
        </p:nvSpPr>
        <p:spPr>
          <a:xfrm>
            <a:off x="609600" y="4686154"/>
            <a:ext cx="5421083"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sldNum" idx="12"/>
          </p:nvPr>
        </p:nvSpPr>
        <p:spPr>
          <a:xfrm>
            <a:off x="0" y="4686300"/>
            <a:ext cx="533399" cy="285750"/>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chemeClr val="dk2"/>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tile tx="0" ty="0" sx="100000" sy="100000" flip="none" algn="tl"/>
        </a:blipFill>
        <a:effectLst/>
      </p:bgPr>
    </p:bg>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1600200" y="4114800"/>
            <a:ext cx="7315200" cy="514349"/>
          </a:xfrm>
          <a:prstGeom prst="rect">
            <a:avLst/>
          </a:prstGeom>
          <a:noFill/>
          <a:ln>
            <a:noFill/>
          </a:ln>
        </p:spPr>
        <p:txBody>
          <a:bodyPr lIns="91425" tIns="91425" rIns="91425" bIns="91425" anchor="t" anchorCtr="0"/>
          <a:lstStyle>
            <a:lvl1pPr marL="0" indent="0"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p:nvPr/>
        </p:nvSpPr>
        <p:spPr>
          <a:xfrm>
            <a:off x="-9144" y="3429000"/>
            <a:ext cx="9144000" cy="665226"/>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97" name="Shape 97"/>
          <p:cNvSpPr/>
          <p:nvPr/>
        </p:nvSpPr>
        <p:spPr>
          <a:xfrm>
            <a:off x="-9144" y="3497579"/>
            <a:ext cx="1463039" cy="534924"/>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98" name="Shape 98"/>
          <p:cNvSpPr/>
          <p:nvPr/>
        </p:nvSpPr>
        <p:spPr>
          <a:xfrm>
            <a:off x="1545336" y="3490721"/>
            <a:ext cx="7598663" cy="534924"/>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99" name="Shape 99"/>
          <p:cNvSpPr txBox="1">
            <a:spLocks noGrp="1"/>
          </p:cNvSpPr>
          <p:nvPr>
            <p:ph type="title"/>
          </p:nvPr>
        </p:nvSpPr>
        <p:spPr>
          <a:xfrm>
            <a:off x="1600200" y="3486150"/>
            <a:ext cx="7315200" cy="514349"/>
          </a:xfrm>
          <a:prstGeom prst="rect">
            <a:avLst/>
          </a:prstGeom>
          <a:noFill/>
          <a:ln>
            <a:noFill/>
          </a:ln>
        </p:spPr>
        <p:txBody>
          <a:bodyPr lIns="91425" tIns="91425" rIns="91425" bIns="91425" anchor="ctr" anchorCtr="0"/>
          <a:lstStyle>
            <a:lvl1pPr algn="l"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p:nvPr/>
        </p:nvSpPr>
        <p:spPr>
          <a:xfrm>
            <a:off x="1447800" y="0"/>
            <a:ext cx="100584" cy="515035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01" name="Shape 101"/>
          <p:cNvSpPr txBox="1">
            <a:spLocks noGrp="1"/>
          </p:cNvSpPr>
          <p:nvPr>
            <p:ph type="dt" idx="10"/>
          </p:nvPr>
        </p:nvSpPr>
        <p:spPr>
          <a:xfrm>
            <a:off x="62484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2" name="Shape 102"/>
          <p:cNvSpPr txBox="1">
            <a:spLocks noGrp="1"/>
          </p:cNvSpPr>
          <p:nvPr>
            <p:ph type="sldNum" idx="12"/>
          </p:nvPr>
        </p:nvSpPr>
        <p:spPr>
          <a:xfrm>
            <a:off x="0" y="3500436"/>
            <a:ext cx="1447800" cy="497683"/>
          </a:xfrm>
          <a:prstGeom prst="rect">
            <a:avLst/>
          </a:prstGeom>
          <a:noFill/>
          <a:ln>
            <a:noFill/>
          </a:ln>
        </p:spPr>
        <p:txBody>
          <a:bodyPr lIns="91425" tIns="45700" rIns="91425" bIns="45700" anchor="ctr" anchorCtr="0">
            <a:noAutofit/>
          </a:bodyPr>
          <a:lstStyle>
            <a:lvl1pPr marL="0" marR="0" indent="0" algn="ctr" rtl="0">
              <a:spcBef>
                <a:spcPts val="0"/>
              </a:spcBef>
              <a:buNone/>
              <a:defRPr sz="28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
        <p:nvSpPr>
          <p:cNvPr id="103" name="Shape 103"/>
          <p:cNvSpPr txBox="1">
            <a:spLocks noGrp="1"/>
          </p:cNvSpPr>
          <p:nvPr>
            <p:ph type="ftr" idx="11"/>
          </p:nvPr>
        </p:nvSpPr>
        <p:spPr>
          <a:xfrm>
            <a:off x="1600200" y="4686154"/>
            <a:ext cx="4572000"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4" name="Shape 104"/>
          <p:cNvSpPr>
            <a:spLocks noGrp="1"/>
          </p:cNvSpPr>
          <p:nvPr>
            <p:ph type="pic" idx="2"/>
          </p:nvPr>
        </p:nvSpPr>
        <p:spPr>
          <a:xfrm>
            <a:off x="1560575" y="0"/>
            <a:ext cx="7583423" cy="3426714"/>
          </a:xfrm>
          <a:prstGeom prst="rect">
            <a:avLst/>
          </a:prstGeom>
          <a:solidFill>
            <a:srgbClr val="E9F0F5"/>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09600" y="171450"/>
            <a:ext cx="8153399" cy="74294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rot="5400000">
            <a:off x="2991992" y="-1179194"/>
            <a:ext cx="3394709" cy="8153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108" name="Shape 108"/>
          <p:cNvSpPr txBox="1">
            <a:spLocks noGrp="1"/>
          </p:cNvSpPr>
          <p:nvPr>
            <p:ph type="dt" idx="10"/>
          </p:nvPr>
        </p:nvSpPr>
        <p:spPr>
          <a:xfrm>
            <a:off x="60960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ftr" idx="11"/>
          </p:nvPr>
        </p:nvSpPr>
        <p:spPr>
          <a:xfrm>
            <a:off x="609600" y="4686154"/>
            <a:ext cx="5421083"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0" name="Shape 110"/>
          <p:cNvSpPr txBox="1">
            <a:spLocks noGrp="1"/>
          </p:cNvSpPr>
          <p:nvPr>
            <p:ph type="sldNum" idx="12"/>
          </p:nvPr>
        </p:nvSpPr>
        <p:spPr>
          <a:xfrm>
            <a:off x="0" y="954166"/>
            <a:ext cx="533399" cy="183356"/>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1"/>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rot="5400000">
            <a:off x="5513188" y="1497211"/>
            <a:ext cx="4137422" cy="2057400"/>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1"/>
          </p:nvPr>
        </p:nvSpPr>
        <p:spPr>
          <a:xfrm rot="5400000">
            <a:off x="1169788" y="-255388"/>
            <a:ext cx="4137422" cy="55626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114" name="Shape 114"/>
          <p:cNvSpPr txBox="1">
            <a:spLocks noGrp="1"/>
          </p:cNvSpPr>
          <p:nvPr>
            <p:ph type="dt" idx="10"/>
          </p:nvPr>
        </p:nvSpPr>
        <p:spPr>
          <a:xfrm>
            <a:off x="6553200" y="4686301"/>
            <a:ext cx="22097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5" name="Shape 115"/>
          <p:cNvSpPr txBox="1">
            <a:spLocks noGrp="1"/>
          </p:cNvSpPr>
          <p:nvPr>
            <p:ph type="ftr" idx="11"/>
          </p:nvPr>
        </p:nvSpPr>
        <p:spPr>
          <a:xfrm>
            <a:off x="457200" y="4686155"/>
            <a:ext cx="5573482"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6" name="Shape 116"/>
          <p:cNvSpPr/>
          <p:nvPr/>
        </p:nvSpPr>
        <p:spPr>
          <a:xfrm>
            <a:off x="6096317" y="0"/>
            <a:ext cx="320039" cy="514349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17" name="Shape 117"/>
          <p:cNvSpPr/>
          <p:nvPr/>
        </p:nvSpPr>
        <p:spPr>
          <a:xfrm>
            <a:off x="6142037" y="457200"/>
            <a:ext cx="228600" cy="46862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18" name="Shape 118"/>
          <p:cNvSpPr/>
          <p:nvPr/>
        </p:nvSpPr>
        <p:spPr>
          <a:xfrm>
            <a:off x="6142037" y="0"/>
            <a:ext cx="228600" cy="40004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19" name="Shape 119"/>
          <p:cNvSpPr txBox="1">
            <a:spLocks noGrp="1"/>
          </p:cNvSpPr>
          <p:nvPr>
            <p:ph type="sldNum" idx="12"/>
          </p:nvPr>
        </p:nvSpPr>
        <p:spPr>
          <a:xfrm rot="5400000">
            <a:off x="6056313" y="77787"/>
            <a:ext cx="400049" cy="244475"/>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2"/>
        </a:solidFill>
        <a:effectLst/>
      </p:bgPr>
    </p:bg>
    <p:spTree>
      <p:nvGrpSpPr>
        <p:cNvPr id="1" name="Shape 38"/>
        <p:cNvGrpSpPr/>
        <p:nvPr/>
      </p:nvGrpSpPr>
      <p:grpSpPr>
        <a:xfrm>
          <a:off x="0" y="0"/>
          <a:ext cx="0" cy="0"/>
          <a:chOff x="0" y="0"/>
          <a:chExt cx="0" cy="0"/>
        </a:xfrm>
      </p:grpSpPr>
      <p:sp>
        <p:nvSpPr>
          <p:cNvPr id="39" name="Shape 39"/>
          <p:cNvSpPr/>
          <p:nvPr/>
        </p:nvSpPr>
        <p:spPr>
          <a:xfrm>
            <a:off x="0" y="4478274"/>
            <a:ext cx="9144000" cy="665226"/>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40" name="Shape 40"/>
          <p:cNvSpPr/>
          <p:nvPr/>
        </p:nvSpPr>
        <p:spPr>
          <a:xfrm>
            <a:off x="-9144" y="4539996"/>
            <a:ext cx="2249424" cy="534924"/>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41" name="Shape 41"/>
          <p:cNvSpPr/>
          <p:nvPr/>
        </p:nvSpPr>
        <p:spPr>
          <a:xfrm>
            <a:off x="2359151" y="4533137"/>
            <a:ext cx="6784847" cy="534924"/>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42" name="Shape 42"/>
          <p:cNvSpPr txBox="1">
            <a:spLocks noGrp="1"/>
          </p:cNvSpPr>
          <p:nvPr>
            <p:ph type="ctrTitle"/>
          </p:nvPr>
        </p:nvSpPr>
        <p:spPr>
          <a:xfrm>
            <a:off x="2362200" y="3028950"/>
            <a:ext cx="6476999" cy="1371599"/>
          </a:xfrm>
          <a:prstGeom prst="rect">
            <a:avLst/>
          </a:prstGeom>
          <a:noFill/>
          <a:ln>
            <a:noFill/>
          </a:ln>
        </p:spPr>
        <p:txBody>
          <a:bodyPr lIns="91425" tIns="91425" rIns="91425" bIns="91425" anchor="b" anchorCtr="0"/>
          <a:lstStyle>
            <a:lvl1pPr marL="0" marR="0" indent="0" algn="l" rtl="0">
              <a:spcBef>
                <a:spcPts val="0"/>
              </a:spcBef>
              <a:buClr>
                <a:schemeClr val="lt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3" name="Shape 43"/>
          <p:cNvSpPr txBox="1">
            <a:spLocks noGrp="1"/>
          </p:cNvSpPr>
          <p:nvPr>
            <p:ph type="subTitle" idx="1"/>
          </p:nvPr>
        </p:nvSpPr>
        <p:spPr>
          <a:xfrm>
            <a:off x="2362200" y="4537527"/>
            <a:ext cx="6705599" cy="514349"/>
          </a:xfrm>
          <a:prstGeom prst="rect">
            <a:avLst/>
          </a:prstGeom>
          <a:noFill/>
          <a:ln>
            <a:noFill/>
          </a:ln>
        </p:spPr>
        <p:txBody>
          <a:bodyPr lIns="91425" tIns="91425" rIns="91425" bIns="91425" anchor="ctr" anchorCtr="0"/>
          <a:lstStyle>
            <a:lvl1pPr marL="0" marR="0" indent="0" algn="l" rtl="0">
              <a:spcBef>
                <a:spcPts val="700"/>
              </a:spcBef>
              <a:buClr>
                <a:schemeClr val="accent2"/>
              </a:buClr>
              <a:buFont typeface="Noto Symbol"/>
              <a:buNone/>
              <a:defRPr/>
            </a:lvl1pPr>
            <a:lvl2pPr marL="457200" marR="0" indent="0" algn="ctr" rtl="0">
              <a:spcBef>
                <a:spcPts val="550"/>
              </a:spcBef>
              <a:buClr>
                <a:schemeClr val="accent1"/>
              </a:buClr>
              <a:buFont typeface="Noto Symbol"/>
              <a:buNone/>
              <a:defRPr/>
            </a:lvl2pPr>
            <a:lvl3pPr marL="914400" marR="0" indent="0" algn="ctr" rtl="0">
              <a:spcBef>
                <a:spcPts val="500"/>
              </a:spcBef>
              <a:buClr>
                <a:schemeClr val="accent2"/>
              </a:buClr>
              <a:buFont typeface="Noto Symbol"/>
              <a:buNone/>
              <a:defRPr/>
            </a:lvl3pPr>
            <a:lvl4pPr marL="1371600" marR="0" indent="0" algn="ctr" rtl="0">
              <a:spcBef>
                <a:spcPts val="400"/>
              </a:spcBef>
              <a:buClr>
                <a:schemeClr val="accent3"/>
              </a:buClr>
              <a:buFont typeface="Noto Symbol"/>
              <a:buNone/>
              <a:defRPr/>
            </a:lvl4pPr>
            <a:lvl5pPr marL="1828800" marR="0" indent="0" algn="ctr" rtl="0">
              <a:spcBef>
                <a:spcPts val="400"/>
              </a:spcBef>
              <a:buClr>
                <a:schemeClr val="accent4"/>
              </a:buClr>
              <a:buFont typeface="Noto Symbol"/>
              <a:buNone/>
              <a:defRPr/>
            </a:lvl5pPr>
            <a:lvl6pPr marL="2286000" marR="0" indent="0" algn="ctr" rtl="0">
              <a:spcBef>
                <a:spcPts val="360"/>
              </a:spcBef>
              <a:buClr>
                <a:schemeClr val="accent1"/>
              </a:buClr>
              <a:buFont typeface="Noto Symbol"/>
              <a:buNone/>
              <a:defRPr/>
            </a:lvl6pPr>
            <a:lvl7pPr marL="2743200" marR="0" indent="0" algn="ctr" rtl="0">
              <a:spcBef>
                <a:spcPts val="360"/>
              </a:spcBef>
              <a:buClr>
                <a:schemeClr val="accent2"/>
              </a:buClr>
              <a:buFont typeface="Noto Symbol"/>
              <a:buNone/>
              <a:defRPr/>
            </a:lvl7pPr>
            <a:lvl8pPr marL="3200400" marR="0" indent="0" algn="ctr" rtl="0">
              <a:spcBef>
                <a:spcPts val="360"/>
              </a:spcBef>
              <a:buClr>
                <a:schemeClr val="accent3"/>
              </a:buClr>
              <a:buFont typeface="Noto Symbol"/>
              <a:buNone/>
              <a:defRPr/>
            </a:lvl8pPr>
            <a:lvl9pPr marL="3657600" marR="0" indent="0" algn="ctr" rtl="0">
              <a:spcBef>
                <a:spcPts val="360"/>
              </a:spcBef>
              <a:buClr>
                <a:schemeClr val="accent4"/>
              </a:buClr>
              <a:buFont typeface="Noto Symbol"/>
              <a:buNone/>
              <a:defRPr/>
            </a:lvl9pPr>
          </a:lstStyle>
          <a:p>
            <a:endParaRPr/>
          </a:p>
        </p:txBody>
      </p:sp>
      <p:sp>
        <p:nvSpPr>
          <p:cNvPr id="44" name="Shape 44"/>
          <p:cNvSpPr txBox="1">
            <a:spLocks noGrp="1"/>
          </p:cNvSpPr>
          <p:nvPr>
            <p:ph type="dt" idx="10"/>
          </p:nvPr>
        </p:nvSpPr>
        <p:spPr>
          <a:xfrm>
            <a:off x="76200" y="4551524"/>
            <a:ext cx="2057400" cy="51434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ftr" idx="11"/>
          </p:nvPr>
        </p:nvSpPr>
        <p:spPr>
          <a:xfrm>
            <a:off x="2085392" y="177403"/>
            <a:ext cx="5867400"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sldNum" idx="12"/>
          </p:nvPr>
        </p:nvSpPr>
        <p:spPr>
          <a:xfrm>
            <a:off x="8001000" y="171450"/>
            <a:ext cx="838199" cy="285750"/>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chemeClr val="lt2"/>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12647" y="171450"/>
            <a:ext cx="8153399" cy="74294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60960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609600" y="4686154"/>
            <a:ext cx="5421083"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0" y="954166"/>
            <a:ext cx="533399" cy="183356"/>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
        <p:nvSpPr>
          <p:cNvPr id="52" name="Shape 52"/>
          <p:cNvSpPr txBox="1">
            <a:spLocks noGrp="1"/>
          </p:cNvSpPr>
          <p:nvPr>
            <p:ph type="body" idx="1"/>
          </p:nvPr>
        </p:nvSpPr>
        <p:spPr>
          <a:xfrm>
            <a:off x="612647" y="1200150"/>
            <a:ext cx="8153399" cy="337185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04787"/>
            <a:ext cx="8077199" cy="652462"/>
          </a:xfrm>
          <a:prstGeom prst="rect">
            <a:avLst/>
          </a:prstGeom>
          <a:noFill/>
          <a:ln>
            <a:noFill/>
          </a:ln>
        </p:spPr>
        <p:txBody>
          <a:bodyPr lIns="91425" tIns="91425" rIns="91425" bIns="91425" anchor="ctr" anchorCtr="0"/>
          <a:lstStyle>
            <a:lvl1pPr algn="l" rtl="0">
              <a:spcBef>
                <a:spcPts val="0"/>
              </a:spcBef>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60960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609600" y="4686154"/>
            <a:ext cx="5421083"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0" y="954166"/>
            <a:ext cx="533399" cy="183356"/>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
        <p:nvSpPr>
          <p:cNvPr id="58" name="Shape 58"/>
          <p:cNvSpPr txBox="1">
            <a:spLocks noGrp="1"/>
          </p:cNvSpPr>
          <p:nvPr>
            <p:ph type="body" idx="1"/>
          </p:nvPr>
        </p:nvSpPr>
        <p:spPr>
          <a:xfrm>
            <a:off x="609600" y="1314450"/>
            <a:ext cx="1600199" cy="3257550"/>
          </a:xfrm>
          <a:prstGeom prst="rect">
            <a:avLst/>
          </a:prstGeom>
          <a:solidFill>
            <a:schemeClr val="accent2"/>
          </a:solidFill>
          <a:ln w="50800" cap="sq">
            <a:solidFill>
              <a:schemeClr val="accent2"/>
            </a:solidFill>
            <a:prstDash val="solid"/>
            <a:miter/>
            <a:headEnd type="none" w="med" len="med"/>
            <a:tailEnd type="none" w="med" len="med"/>
          </a:ln>
        </p:spPr>
        <p:txBody>
          <a:bodyPr lIns="91425" tIns="91425" rIns="91425" bIns="91425" anchor="t" anchorCtr="0"/>
          <a:lstStyle>
            <a:lvl1pPr marL="0" indent="0" rtl="0">
              <a:spcBef>
                <a:spcPts val="0"/>
              </a:spcBef>
              <a:spcAft>
                <a:spcPts val="1000"/>
              </a:spcAft>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2362200" y="1314450"/>
            <a:ext cx="6400799" cy="33147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9600" y="171450"/>
            <a:ext cx="8153399" cy="74294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1" name="Shape 31"/>
          <p:cNvSpPr txBox="1">
            <a:spLocks noGrp="1"/>
          </p:cNvSpPr>
          <p:nvPr>
            <p:ph type="body" idx="1"/>
          </p:nvPr>
        </p:nvSpPr>
        <p:spPr>
          <a:xfrm>
            <a:off x="612647" y="1200150"/>
            <a:ext cx="8153399" cy="3394709"/>
          </a:xfrm>
          <a:prstGeom prst="rect">
            <a:avLst/>
          </a:prstGeom>
          <a:noFill/>
          <a:ln>
            <a:noFill/>
          </a:ln>
        </p:spPr>
        <p:txBody>
          <a:bodyPr lIns="91425" tIns="91425" rIns="91425" bIns="91425" anchor="t" anchorCtr="0"/>
          <a:lstStyle>
            <a:lvl1pPr marL="320040" marR="0" indent="-209550" algn="l" rtl="0">
              <a:spcBef>
                <a:spcPts val="700"/>
              </a:spcBef>
              <a:buClr>
                <a:schemeClr val="accent2"/>
              </a:buClr>
              <a:buFont typeface="Noto Symbol"/>
              <a:buChar char="◻"/>
              <a:defRPr/>
            </a:lvl1pPr>
            <a:lvl2pPr marL="640080" marR="0" indent="-168910" algn="l" rtl="0">
              <a:spcBef>
                <a:spcPts val="550"/>
              </a:spcBef>
              <a:buClr>
                <a:schemeClr val="accent1"/>
              </a:buClr>
              <a:buFont typeface="Noto Symbol"/>
              <a:buChar char="⬜"/>
              <a:defRPr/>
            </a:lvl2pPr>
            <a:lvl3pPr marL="914400" marR="0" indent="-119062" algn="l" rtl="0">
              <a:spcBef>
                <a:spcPts val="500"/>
              </a:spcBef>
              <a:buClr>
                <a:schemeClr val="accent2"/>
              </a:buClr>
              <a:buFont typeface="Noto Symbol"/>
              <a:buChar char="■"/>
              <a:defRPr/>
            </a:lvl3pPr>
            <a:lvl4pPr marL="1371600" marR="0" indent="-133350" algn="l" rtl="0">
              <a:spcBef>
                <a:spcPts val="400"/>
              </a:spcBef>
              <a:buClr>
                <a:schemeClr val="accent3"/>
              </a:buClr>
              <a:buFont typeface="Noto Symbol"/>
              <a:buChar char="■"/>
              <a:defRPr/>
            </a:lvl4pPr>
            <a:lvl5pPr marL="1828800" marR="0" indent="-146050" algn="l" rtl="0">
              <a:spcBef>
                <a:spcPts val="400"/>
              </a:spcBef>
              <a:buClr>
                <a:schemeClr val="accent4"/>
              </a:buClr>
              <a:buFont typeface="Noto Symbol"/>
              <a:buChar char="■"/>
              <a:defRPr/>
            </a:lvl5pPr>
            <a:lvl6pPr marL="2103120" marR="0" indent="-121920" algn="l" rtl="0">
              <a:spcBef>
                <a:spcPts val="360"/>
              </a:spcBef>
              <a:buClr>
                <a:schemeClr val="accent1"/>
              </a:buClr>
              <a:buFont typeface="Noto Symbol"/>
              <a:buChar char="▪"/>
              <a:defRPr/>
            </a:lvl6pPr>
            <a:lvl7pPr marL="2377440" marR="0" indent="-116839" algn="l" rtl="0">
              <a:spcBef>
                <a:spcPts val="360"/>
              </a:spcBef>
              <a:buClr>
                <a:schemeClr val="accent2"/>
              </a:buClr>
              <a:buFont typeface="Noto Symbol"/>
              <a:buChar char="▪"/>
              <a:defRPr/>
            </a:lvl7pPr>
            <a:lvl8pPr marL="2651760" marR="0" indent="-124460" algn="l" rtl="0">
              <a:spcBef>
                <a:spcPts val="360"/>
              </a:spcBef>
              <a:buClr>
                <a:schemeClr val="accent3"/>
              </a:buClr>
              <a:buFont typeface="Noto Symbol"/>
              <a:buChar char="▪"/>
              <a:defRPr/>
            </a:lvl8pPr>
            <a:lvl9pPr marL="2926080" marR="0" indent="-119379" algn="l" rtl="0">
              <a:spcBef>
                <a:spcPts val="360"/>
              </a:spcBef>
              <a:buClr>
                <a:schemeClr val="accent4"/>
              </a:buClr>
              <a:buFont typeface="Noto Symbol"/>
              <a:buChar char="▪"/>
              <a:defRPr/>
            </a:lvl9pPr>
          </a:lstStyle>
          <a:p>
            <a:endParaRPr/>
          </a:p>
        </p:txBody>
      </p:sp>
      <p:sp>
        <p:nvSpPr>
          <p:cNvPr id="32" name="Shape 32"/>
          <p:cNvSpPr txBox="1">
            <a:spLocks noGrp="1"/>
          </p:cNvSpPr>
          <p:nvPr>
            <p:ph type="dt" idx="10"/>
          </p:nvPr>
        </p:nvSpPr>
        <p:spPr>
          <a:xfrm>
            <a:off x="6096000" y="4686300"/>
            <a:ext cx="26669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609600" y="4686154"/>
            <a:ext cx="5421083"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p:nvPr/>
        </p:nvSpPr>
        <p:spPr>
          <a:xfrm>
            <a:off x="0" y="925830"/>
            <a:ext cx="9144000" cy="24002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35" name="Shape 35"/>
          <p:cNvSpPr/>
          <p:nvPr/>
        </p:nvSpPr>
        <p:spPr>
          <a:xfrm>
            <a:off x="0" y="960119"/>
            <a:ext cx="533399" cy="17144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36" name="Shape 36"/>
          <p:cNvSpPr/>
          <p:nvPr/>
        </p:nvSpPr>
        <p:spPr>
          <a:xfrm>
            <a:off x="590550" y="960119"/>
            <a:ext cx="8553450" cy="17144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37" name="Shape 37"/>
          <p:cNvSpPr txBox="1">
            <a:spLocks noGrp="1"/>
          </p:cNvSpPr>
          <p:nvPr>
            <p:ph type="sldNum" idx="12"/>
          </p:nvPr>
        </p:nvSpPr>
        <p:spPr>
          <a:xfrm>
            <a:off x="0" y="954166"/>
            <a:ext cx="533399" cy="183356"/>
          </a:xfrm>
          <a:prstGeom prst="rect">
            <a:avLst/>
          </a:prstGeom>
          <a:noFill/>
          <a:ln>
            <a:noFill/>
          </a:ln>
        </p:spPr>
        <p:txBody>
          <a:bodyPr lIns="91425" tIns="45700" rIns="91425" bIns="45700" anchor="ctr" anchorCtr="0">
            <a:noAutofit/>
          </a:bodyPr>
          <a:lstStyle>
            <a:lvl1pPr marL="0" marR="0" indent="0" algn="ctr"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image" Target="../media/image56.jpg"/><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60.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www.casperwy.gov/userfiles/Servers/Server_62983/file/Resident/Environment%20and%20Waste/Stormwater/Revegetation%20Guidelines%20Handbook.pdf"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deq.wyoming.gov/wqd/storm-water-permitting/resources/construction-general-permits/"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hyperlink" Target="http://sgirt.webfactional.com/filesearch/content/Water%20Quality%20Division/Programs/WYPDES/sub/Discharge%20Permitting/Storm%20Water%20Permitting-Construction%20General%20Permits/WQD-WYPDES-Stormwater_Small-construction-general-permit%20_2013-06.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1524000" y="3086100"/>
            <a:ext cx="6476999" cy="1371599"/>
          </a:xfrm>
          <a:prstGeom prst="rect">
            <a:avLst/>
          </a:prstGeom>
          <a:noFill/>
          <a:ln>
            <a:noFill/>
          </a:ln>
        </p:spPr>
        <p:txBody>
          <a:bodyPr lIns="91425" tIns="45700" rIns="91425" bIns="45700" anchor="b" anchorCtr="0">
            <a:noAutofit/>
          </a:bodyPr>
          <a:lstStyle/>
          <a:p>
            <a:pPr marL="0" marR="0" lvl="0" indent="0" algn="ctr" rtl="0">
              <a:spcBef>
                <a:spcPts val="0"/>
              </a:spcBef>
              <a:buClr>
                <a:schemeClr val="lt2"/>
              </a:buClr>
              <a:buSzPct val="25000"/>
              <a:buFont typeface="Arial"/>
              <a:buNone/>
            </a:pPr>
            <a:r>
              <a:rPr lang="en" sz="4400" b="0" i="0" u="none" strike="noStrike" cap="none" baseline="0">
                <a:solidFill>
                  <a:schemeClr val="lt2"/>
                </a:solidFill>
                <a:latin typeface="Arial"/>
                <a:ea typeface="Arial"/>
                <a:cs typeface="Arial"/>
                <a:sym typeface="Arial"/>
              </a:rPr>
              <a:t>BEING READY FOR AN INSPECTION</a:t>
            </a:r>
          </a:p>
        </p:txBody>
      </p:sp>
      <p:sp>
        <p:nvSpPr>
          <p:cNvPr id="122" name="Shape 122"/>
          <p:cNvSpPr txBox="1">
            <a:spLocks noGrp="1"/>
          </p:cNvSpPr>
          <p:nvPr>
            <p:ph type="subTitle" idx="1"/>
          </p:nvPr>
        </p:nvSpPr>
        <p:spPr>
          <a:xfrm>
            <a:off x="2362200" y="4537527"/>
            <a:ext cx="6705599" cy="514349"/>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2"/>
              </a:buClr>
              <a:buSzPct val="25000"/>
              <a:buFont typeface="Noto Symbol"/>
              <a:buNone/>
            </a:pPr>
            <a:r>
              <a:rPr lang="en" sz="2600" b="0" i="0" u="none" strike="noStrike" cap="none" baseline="0">
                <a:solidFill>
                  <a:srgbClr val="FFFFFF"/>
                </a:solidFill>
                <a:latin typeface="Arial"/>
                <a:ea typeface="Arial"/>
                <a:cs typeface="Arial"/>
                <a:sym typeface="Arial"/>
              </a:rPr>
              <a:t>No matter when the inspector shows up.</a:t>
            </a:r>
          </a:p>
        </p:txBody>
      </p:sp>
      <p:pic>
        <p:nvPicPr>
          <p:cNvPr id="123" name="Shape 123"/>
          <p:cNvPicPr preferRelativeResize="0"/>
          <p:nvPr/>
        </p:nvPicPr>
        <p:blipFill rotWithShape="1">
          <a:blip r:embed="rId3">
            <a:alphaModFix/>
          </a:blip>
          <a:srcRect l="-19294" t="-8783" r="19293" b="37569"/>
          <a:stretch/>
        </p:blipFill>
        <p:spPr>
          <a:xfrm>
            <a:off x="152400" y="-31197"/>
            <a:ext cx="7696199" cy="308300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3600" b="0" i="0" u="none" strike="noStrike" cap="none" baseline="0">
                <a:solidFill>
                  <a:schemeClr val="dk2"/>
                </a:solidFill>
                <a:latin typeface="Arial"/>
                <a:ea typeface="Arial"/>
                <a:cs typeface="Arial"/>
                <a:sym typeface="Arial"/>
              </a:rPr>
              <a:t>Section 8.2.1</a:t>
            </a:r>
          </a:p>
        </p:txBody>
      </p:sp>
      <p:sp>
        <p:nvSpPr>
          <p:cNvPr id="187" name="Shape 187"/>
          <p:cNvSpPr txBox="1">
            <a:spLocks noGrp="1"/>
          </p:cNvSpPr>
          <p:nvPr>
            <p:ph type="body" idx="1"/>
          </p:nvPr>
        </p:nvSpPr>
        <p:spPr>
          <a:xfrm>
            <a:off x="381000" y="1257300"/>
            <a:ext cx="3276600" cy="1485899"/>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1000"/>
              </a:spcAft>
              <a:buClr>
                <a:schemeClr val="accent2"/>
              </a:buClr>
              <a:buSzPct val="25000"/>
              <a:buFont typeface="Noto Symbol"/>
              <a:buNone/>
            </a:pPr>
            <a:r>
              <a:rPr lang="en" sz="4000" b="0" i="0" u="none" strike="noStrike" cap="none" baseline="0">
                <a:solidFill>
                  <a:schemeClr val="dk1"/>
                </a:solidFill>
                <a:latin typeface="Arial"/>
                <a:ea typeface="Arial"/>
                <a:cs typeface="Arial"/>
                <a:sym typeface="Arial"/>
              </a:rPr>
              <a:t>SWPPP Administrator</a:t>
            </a:r>
          </a:p>
        </p:txBody>
      </p:sp>
      <p:sp>
        <p:nvSpPr>
          <p:cNvPr id="188" name="Shape 188"/>
          <p:cNvSpPr txBox="1">
            <a:spLocks noGrp="1"/>
          </p:cNvSpPr>
          <p:nvPr>
            <p:ph type="body" idx="2"/>
          </p:nvPr>
        </p:nvSpPr>
        <p:spPr>
          <a:xfrm>
            <a:off x="3810000" y="1143000"/>
            <a:ext cx="4800600" cy="3451622"/>
          </a:xfrm>
          <a:prstGeom prst="rect">
            <a:avLst/>
          </a:prstGeom>
          <a:noFill/>
          <a:ln>
            <a:noFill/>
          </a:ln>
        </p:spPr>
        <p:txBody>
          <a:bodyPr lIns="91425" tIns="45700" rIns="91425" bIns="45700" anchor="t" anchorCtr="0">
            <a:noAutofit/>
          </a:bodyPr>
          <a:lstStyle/>
          <a:p>
            <a:pPr marL="320040" marR="0" lvl="0" indent="-340995" algn="l" rtl="0">
              <a:lnSpc>
                <a:spcPct val="80000"/>
              </a:lnSpc>
              <a:spcBef>
                <a:spcPts val="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The person or persons responsible for developing the SWPPP, maintaining the SWPPP, and adhering to the SWPPP must be identified by either NAME or POSITION. (This includes those who will be responsible for BMP maintenance and inspections)</a:t>
            </a:r>
          </a:p>
          <a:p>
            <a:pPr marL="0" marR="0" lvl="0" indent="0" algn="l" rtl="0">
              <a:lnSpc>
                <a:spcPct val="80000"/>
              </a:lnSpc>
              <a:spcBef>
                <a:spcPts val="700"/>
              </a:spcBef>
              <a:buClr>
                <a:schemeClr val="accent2"/>
              </a:buClr>
              <a:buFont typeface="Noto Symbol"/>
              <a:buNone/>
            </a:pPr>
            <a:endParaRPr sz="1800" b="0" i="0" u="none" strike="noStrike" cap="none" baseline="0">
              <a:solidFill>
                <a:schemeClr val="dk1"/>
              </a:solidFill>
              <a:latin typeface="Arial"/>
              <a:ea typeface="Arial"/>
              <a:cs typeface="Arial"/>
              <a:sym typeface="Arial"/>
            </a:endParaRPr>
          </a:p>
          <a:p>
            <a:pPr marL="320040" marR="0" lvl="0" indent="-340995"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Mistake #1 not identifying people responsible </a:t>
            </a:r>
            <a:r>
              <a:rPr lang="en" sz="1800">
                <a:solidFill>
                  <a:schemeClr val="dk1"/>
                </a:solidFill>
              </a:rPr>
              <a:t>for</a:t>
            </a:r>
            <a:r>
              <a:rPr lang="en" sz="1800" b="0" i="0" u="none" strike="noStrike" cap="none" baseline="0">
                <a:solidFill>
                  <a:schemeClr val="dk1"/>
                </a:solidFill>
                <a:latin typeface="Arial"/>
                <a:ea typeface="Arial"/>
                <a:cs typeface="Arial"/>
                <a:sym typeface="Arial"/>
              </a:rPr>
              <a:t> assigning duties to people not identified in the SWPPP.</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000" b="0" i="0" u="none" strike="noStrike" cap="none" baseline="0">
                <a:solidFill>
                  <a:schemeClr val="dk2"/>
                </a:solidFill>
                <a:latin typeface="Arial"/>
                <a:ea typeface="Arial"/>
                <a:cs typeface="Arial"/>
                <a:sym typeface="Arial"/>
              </a:rPr>
              <a:t>Section 8.2.2</a:t>
            </a:r>
          </a:p>
        </p:txBody>
      </p:sp>
      <p:sp>
        <p:nvSpPr>
          <p:cNvPr id="194" name="Shape 194"/>
          <p:cNvSpPr txBox="1">
            <a:spLocks noGrp="1"/>
          </p:cNvSpPr>
          <p:nvPr>
            <p:ph type="body" idx="1"/>
          </p:nvPr>
        </p:nvSpPr>
        <p:spPr>
          <a:xfrm>
            <a:off x="457200" y="1314450"/>
            <a:ext cx="3124199" cy="1257299"/>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1000"/>
              </a:spcAft>
              <a:buClr>
                <a:schemeClr val="accent2"/>
              </a:buClr>
              <a:buSzPct val="25000"/>
              <a:buFont typeface="Noto Symbol"/>
              <a:buNone/>
            </a:pPr>
            <a:r>
              <a:rPr lang="en" sz="3600" b="0" i="0" u="none" strike="noStrike" cap="none" baseline="0">
                <a:solidFill>
                  <a:schemeClr val="dk1"/>
                </a:solidFill>
                <a:latin typeface="Arial"/>
                <a:ea typeface="Arial"/>
                <a:cs typeface="Arial"/>
                <a:sym typeface="Arial"/>
              </a:rPr>
              <a:t>Narrative Site Description</a:t>
            </a:r>
          </a:p>
        </p:txBody>
      </p:sp>
      <p:sp>
        <p:nvSpPr>
          <p:cNvPr id="195" name="Shape 195"/>
          <p:cNvSpPr txBox="1">
            <a:spLocks noGrp="1"/>
          </p:cNvSpPr>
          <p:nvPr>
            <p:ph type="body" idx="2"/>
          </p:nvPr>
        </p:nvSpPr>
        <p:spPr>
          <a:xfrm>
            <a:off x="3581400" y="1143000"/>
            <a:ext cx="5111750" cy="3680222"/>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8.2.2.1 – Nature of Construction Activity</a:t>
            </a:r>
          </a:p>
          <a:p>
            <a:pPr marL="320040" marR="0" lvl="0" indent="-32004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8.2.2.2 - Major Activity Sequence.</a:t>
            </a:r>
          </a:p>
          <a:p>
            <a:pPr marL="320040" marR="0" lvl="0" indent="-32004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8.2.2.3 – Site Area Estimate</a:t>
            </a:r>
          </a:p>
          <a:p>
            <a:pPr marL="320040" marR="0" lvl="0" indent="-32004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8.2.2.4 – Support Activity Discharges.</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937021"/>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SWPPP Template</a:t>
            </a:r>
          </a:p>
        </p:txBody>
      </p:sp>
      <p:pic>
        <p:nvPicPr>
          <p:cNvPr id="201" name="Shape 201"/>
          <p:cNvPicPr preferRelativeResize="0">
            <a:picLocks noGrp="1"/>
          </p:cNvPicPr>
          <p:nvPr>
            <p:ph type="body" idx="1"/>
          </p:nvPr>
        </p:nvPicPr>
        <p:blipFill rotWithShape="1">
          <a:blip r:embed="rId3">
            <a:alphaModFix/>
          </a:blip>
          <a:srcRect/>
          <a:stretch/>
        </p:blipFill>
        <p:spPr>
          <a:xfrm>
            <a:off x="713927" y="1200150"/>
            <a:ext cx="5991671" cy="2946489"/>
          </a:xfrm>
          <a:prstGeom prst="rect">
            <a:avLst/>
          </a:prstGeom>
          <a:noFill/>
          <a:ln>
            <a:noFill/>
          </a:ln>
        </p:spPr>
      </p:pic>
      <p:pic>
        <p:nvPicPr>
          <p:cNvPr id="202" name="Shape 202"/>
          <p:cNvPicPr preferRelativeResize="0"/>
          <p:nvPr/>
        </p:nvPicPr>
        <p:blipFill rotWithShape="1">
          <a:blip r:embed="rId4">
            <a:alphaModFix/>
          </a:blip>
          <a:srcRect/>
          <a:stretch/>
        </p:blipFill>
        <p:spPr>
          <a:xfrm>
            <a:off x="762000" y="3864359"/>
            <a:ext cx="7862887" cy="127914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518550" y="252625"/>
            <a:ext cx="8229600" cy="923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 sz="3600" b="0" i="0" u="none" strike="noStrike" cap="none" baseline="0">
                <a:solidFill>
                  <a:schemeClr val="dk2"/>
                </a:solidFill>
                <a:latin typeface="Arial"/>
                <a:ea typeface="Arial"/>
                <a:cs typeface="Arial"/>
                <a:sym typeface="Arial"/>
              </a:rPr>
              <a:t>Section 8.2.2.5</a:t>
            </a:r>
          </a:p>
        </p:txBody>
      </p:sp>
      <p:pic>
        <p:nvPicPr>
          <p:cNvPr id="208" name="Shape 208"/>
          <p:cNvPicPr preferRelativeResize="0">
            <a:picLocks noGrp="1"/>
          </p:cNvPicPr>
          <p:nvPr>
            <p:ph type="body" idx="1"/>
          </p:nvPr>
        </p:nvPicPr>
        <p:blipFill rotWithShape="1">
          <a:blip r:embed="rId3">
            <a:alphaModFix/>
          </a:blip>
          <a:srcRect/>
          <a:stretch/>
        </p:blipFill>
        <p:spPr>
          <a:xfrm>
            <a:off x="449575" y="2464957"/>
            <a:ext cx="4038599" cy="2271000"/>
          </a:xfrm>
          <a:prstGeom prst="rect">
            <a:avLst/>
          </a:prstGeom>
          <a:noFill/>
          <a:ln>
            <a:noFill/>
          </a:ln>
        </p:spPr>
      </p:pic>
      <p:sp>
        <p:nvSpPr>
          <p:cNvPr id="209" name="Shape 209"/>
          <p:cNvSpPr txBox="1">
            <a:spLocks noGrp="1"/>
          </p:cNvSpPr>
          <p:nvPr>
            <p:ph type="body" idx="2"/>
          </p:nvPr>
        </p:nvSpPr>
        <p:spPr>
          <a:xfrm>
            <a:off x="457200" y="1927596"/>
            <a:ext cx="4023299" cy="479999"/>
          </a:xfrm>
          <a:prstGeom prst="rect">
            <a:avLst/>
          </a:prstGeom>
          <a:solidFill>
            <a:schemeClr val="accent2"/>
          </a:solidFill>
          <a:ln>
            <a:noFill/>
          </a:ln>
        </p:spPr>
        <p:txBody>
          <a:bodyPr lIns="91425" tIns="45700" rIns="91425" bIns="45700" anchor="ctr" anchorCtr="0">
            <a:noAutofit/>
          </a:bodyPr>
          <a:lstStyle/>
          <a:p>
            <a:pPr marL="0" marR="0" lvl="0" indent="0" algn="l" rtl="0">
              <a:spcBef>
                <a:spcPts val="0"/>
              </a:spcBef>
              <a:buClr>
                <a:schemeClr val="accent2"/>
              </a:buClr>
              <a:buSzPct val="25000"/>
              <a:buFont typeface="Noto Symbol"/>
              <a:buNone/>
            </a:pPr>
            <a:r>
              <a:rPr lang="en" sz="2000" b="1" i="0" u="none" strike="noStrike" cap="none" baseline="0">
                <a:solidFill>
                  <a:srgbClr val="FFFFFF"/>
                </a:solidFill>
                <a:latin typeface="Arial"/>
                <a:ea typeface="Arial"/>
                <a:cs typeface="Arial"/>
                <a:sym typeface="Arial"/>
              </a:rPr>
              <a:t>Background</a:t>
            </a:r>
          </a:p>
        </p:txBody>
      </p:sp>
      <p:sp>
        <p:nvSpPr>
          <p:cNvPr id="210" name="Shape 210"/>
          <p:cNvSpPr txBox="1">
            <a:spLocks noGrp="1"/>
          </p:cNvSpPr>
          <p:nvPr>
            <p:ph type="body" idx="3"/>
          </p:nvPr>
        </p:nvSpPr>
        <p:spPr>
          <a:xfrm>
            <a:off x="4795344" y="1927571"/>
            <a:ext cx="4023299" cy="479999"/>
          </a:xfrm>
          <a:prstGeom prst="rect">
            <a:avLst/>
          </a:prstGeom>
          <a:solidFill>
            <a:schemeClr val="accent4"/>
          </a:solidFill>
          <a:ln>
            <a:noFill/>
          </a:ln>
        </p:spPr>
        <p:txBody>
          <a:bodyPr lIns="91425" tIns="45700" rIns="91425" bIns="45700" anchor="ctr" anchorCtr="0">
            <a:noAutofit/>
          </a:bodyPr>
          <a:lstStyle/>
          <a:p>
            <a:pPr marL="0" marR="0" lvl="0" indent="0" algn="l" rtl="0">
              <a:spcBef>
                <a:spcPts val="0"/>
              </a:spcBef>
              <a:buClr>
                <a:schemeClr val="accent2"/>
              </a:buClr>
              <a:buSzPct val="25000"/>
              <a:buFont typeface="Noto Symbol"/>
              <a:buNone/>
            </a:pPr>
            <a:r>
              <a:rPr lang="en" sz="2000" b="1" i="0" u="none" strike="noStrike" cap="none" baseline="0">
                <a:solidFill>
                  <a:srgbClr val="FFFFFF"/>
                </a:solidFill>
                <a:latin typeface="Arial"/>
                <a:ea typeface="Arial"/>
                <a:cs typeface="Arial"/>
                <a:sym typeface="Arial"/>
              </a:rPr>
              <a:t>Regrowth</a:t>
            </a:r>
          </a:p>
        </p:txBody>
      </p:sp>
      <p:sp>
        <p:nvSpPr>
          <p:cNvPr id="211" name="Shape 211"/>
          <p:cNvSpPr txBox="1"/>
          <p:nvPr/>
        </p:nvSpPr>
        <p:spPr>
          <a:xfrm>
            <a:off x="1447800" y="1137075"/>
            <a:ext cx="6371099" cy="92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i="0" u="none" strike="noStrike" cap="none" baseline="0">
                <a:solidFill>
                  <a:schemeClr val="dk1"/>
                </a:solidFill>
                <a:latin typeface="Arial"/>
                <a:ea typeface="Arial"/>
                <a:cs typeface="Arial"/>
                <a:sym typeface="Arial"/>
              </a:rPr>
              <a:t>A Brief Description of Existing Vegetation </a:t>
            </a:r>
          </a:p>
          <a:p>
            <a:pPr marL="0" marR="0" lvl="0" indent="0" algn="ctr" rtl="0">
              <a:spcBef>
                <a:spcPts val="0"/>
              </a:spcBef>
              <a:buSzPct val="25000"/>
              <a:buNone/>
            </a:pPr>
            <a:r>
              <a:rPr lang="en" sz="1800" b="0" i="1" u="none" strike="noStrike" cap="none" baseline="0">
                <a:solidFill>
                  <a:schemeClr val="dk1"/>
                </a:solidFill>
                <a:latin typeface="Arial"/>
                <a:ea typeface="Arial"/>
                <a:cs typeface="Arial"/>
                <a:sym typeface="Arial"/>
              </a:rPr>
              <a:t>Be Specific and Give % Estimation.</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212" name="Shape 212"/>
          <p:cNvPicPr preferRelativeResize="0"/>
          <p:nvPr/>
        </p:nvPicPr>
        <p:blipFill rotWithShape="1">
          <a:blip r:embed="rId4">
            <a:alphaModFix/>
          </a:blip>
          <a:srcRect/>
          <a:stretch/>
        </p:blipFill>
        <p:spPr>
          <a:xfrm>
            <a:off x="4825830" y="2428875"/>
            <a:ext cx="3962399" cy="23430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609600"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8.2.3 Site Maps</a:t>
            </a:r>
          </a:p>
        </p:txBody>
      </p:sp>
      <p:sp>
        <p:nvSpPr>
          <p:cNvPr id="218" name="Shape 218"/>
          <p:cNvSpPr txBox="1">
            <a:spLocks noGrp="1"/>
          </p:cNvSpPr>
          <p:nvPr>
            <p:ph type="body" idx="1"/>
          </p:nvPr>
        </p:nvSpPr>
        <p:spPr>
          <a:xfrm>
            <a:off x="609600" y="1076925"/>
            <a:ext cx="3886200" cy="3544199"/>
          </a:xfrm>
          <a:prstGeom prst="rect">
            <a:avLst/>
          </a:prstGeom>
          <a:noFill/>
          <a:ln>
            <a:noFill/>
          </a:ln>
        </p:spPr>
        <p:txBody>
          <a:bodyPr lIns="91425" tIns="45700" rIns="91425" bIns="45700" anchor="t" anchorCtr="0">
            <a:noAutofit/>
          </a:bodyPr>
          <a:lstStyle/>
          <a:p>
            <a:pPr marL="320040" marR="0" lvl="0" indent="-348615" algn="l" rtl="0">
              <a:lnSpc>
                <a:spcPct val="80000"/>
              </a:lnSpc>
              <a:spcBef>
                <a:spcPts val="0"/>
              </a:spcBef>
              <a:buClr>
                <a:schemeClr val="accent2"/>
              </a:buClr>
              <a:buSzPct val="100000"/>
              <a:buFont typeface="Noto Symbol"/>
              <a:buChar char="◻"/>
            </a:pPr>
            <a:r>
              <a:rPr lang="en" sz="1800" b="1" i="0" u="none" strike="noStrike" cap="none" baseline="0">
                <a:solidFill>
                  <a:schemeClr val="dk1"/>
                </a:solidFill>
                <a:latin typeface="Arial"/>
                <a:ea typeface="Arial"/>
                <a:cs typeface="Arial"/>
                <a:sym typeface="Arial"/>
              </a:rPr>
              <a:t>Must contain:</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North arrow</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Any surface waters</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Areas of disturbance</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Areas left undisturbed</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Storage areas</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Concrete washout areas</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E &amp; S controls.</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Support activity areas covered under this permit.</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SW drainage patterns.</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SW discharge points.</a:t>
            </a:r>
          </a:p>
          <a:p>
            <a:pPr marL="320040" marR="0" lvl="0" indent="-348615" algn="l" rtl="0">
              <a:lnSpc>
                <a:spcPct val="80000"/>
              </a:lnSpc>
              <a:spcBef>
                <a:spcPts val="700"/>
              </a:spcBef>
              <a:buClr>
                <a:schemeClr val="accent2"/>
              </a:buClr>
              <a:buSzPct val="100000"/>
              <a:buFont typeface="Noto Symbol"/>
              <a:buChar char="◻"/>
            </a:pPr>
            <a:r>
              <a:rPr lang="en" sz="1800" b="1" i="0" u="none" strike="noStrike" cap="none" baseline="0">
                <a:solidFill>
                  <a:schemeClr val="dk1"/>
                </a:solidFill>
                <a:latin typeface="Arial"/>
                <a:ea typeface="Arial"/>
                <a:cs typeface="Arial"/>
                <a:sym typeface="Arial"/>
              </a:rPr>
              <a:t>Must be revised EVERY time you make changes to the site</a:t>
            </a:r>
          </a:p>
        </p:txBody>
      </p:sp>
      <p:sp>
        <p:nvSpPr>
          <p:cNvPr id="219" name="Shape 219"/>
          <p:cNvSpPr txBox="1">
            <a:spLocks noGrp="1"/>
          </p:cNvSpPr>
          <p:nvPr>
            <p:ph type="body" idx="2"/>
          </p:nvPr>
        </p:nvSpPr>
        <p:spPr>
          <a:xfrm>
            <a:off x="4844901" y="1192175"/>
            <a:ext cx="3886200" cy="3429000"/>
          </a:xfrm>
          <a:prstGeom prst="rect">
            <a:avLst/>
          </a:prstGeom>
          <a:noFill/>
          <a:ln>
            <a:noFill/>
          </a:ln>
        </p:spPr>
        <p:txBody>
          <a:bodyPr lIns="91425" tIns="45700" rIns="91425" bIns="45700" anchor="t" anchorCtr="0">
            <a:noAutofit/>
          </a:bodyPr>
          <a:lstStyle/>
          <a:p>
            <a:pPr marL="320040" marR="0" lvl="0" indent="-234429" algn="l" rtl="0">
              <a:lnSpc>
                <a:spcPct val="80000"/>
              </a:lnSpc>
              <a:spcBef>
                <a:spcPts val="0"/>
              </a:spcBef>
              <a:buClr>
                <a:schemeClr val="accent2"/>
              </a:buClr>
              <a:buFont typeface="Noto Symbol"/>
              <a:buNone/>
            </a:pPr>
            <a:endParaRPr sz="2250" b="0" i="0" u="none" strike="noStrike" cap="none" baseline="0">
              <a:solidFill>
                <a:schemeClr val="dk1"/>
              </a:solidFill>
              <a:latin typeface="Arial"/>
              <a:ea typeface="Arial"/>
              <a:cs typeface="Arial"/>
              <a:sym typeface="Arial"/>
            </a:endParaRPr>
          </a:p>
        </p:txBody>
      </p:sp>
      <p:pic>
        <p:nvPicPr>
          <p:cNvPr id="220" name="Shape 220"/>
          <p:cNvPicPr preferRelativeResize="0"/>
          <p:nvPr/>
        </p:nvPicPr>
        <p:blipFill>
          <a:blip r:embed="rId3">
            <a:alphaModFix/>
          </a:blip>
          <a:stretch>
            <a:fillRect/>
          </a:stretch>
        </p:blipFill>
        <p:spPr>
          <a:xfrm>
            <a:off x="4844900" y="1192173"/>
            <a:ext cx="3240049" cy="33190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09600"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3600" b="0" i="0" u="none" strike="noStrike" cap="none" baseline="0">
                <a:solidFill>
                  <a:schemeClr val="dk2"/>
                </a:solidFill>
                <a:latin typeface="Arial"/>
                <a:ea typeface="Arial"/>
                <a:cs typeface="Arial"/>
                <a:sym typeface="Arial"/>
              </a:rPr>
              <a:t>8.2.4 Best Management Practices</a:t>
            </a:r>
          </a:p>
        </p:txBody>
      </p:sp>
      <p:sp>
        <p:nvSpPr>
          <p:cNvPr id="226" name="Shape 226"/>
          <p:cNvSpPr txBox="1">
            <a:spLocks noGrp="1"/>
          </p:cNvSpPr>
          <p:nvPr>
            <p:ph type="body" idx="1"/>
          </p:nvPr>
        </p:nvSpPr>
        <p:spPr>
          <a:xfrm>
            <a:off x="609600" y="1192175"/>
            <a:ext cx="3886200" cy="34290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 sz="2900" b="0" i="0" u="none" strike="noStrike" cap="none" baseline="0" dirty="0">
                <a:solidFill>
                  <a:schemeClr val="dk1"/>
                </a:solidFill>
                <a:latin typeface="Arial"/>
                <a:ea typeface="Arial"/>
                <a:cs typeface="Arial"/>
                <a:sym typeface="Arial"/>
              </a:rPr>
              <a:t>Must withstand and function properly up to a 2 year – 24 hour storm event</a:t>
            </a:r>
            <a:r>
              <a:rPr lang="en" sz="2900" b="0" i="0" u="none" strike="noStrike" cap="none" baseline="0" dirty="0" smtClean="0">
                <a:solidFill>
                  <a:schemeClr val="dk1"/>
                </a:solidFill>
                <a:latin typeface="Arial"/>
                <a:ea typeface="Arial"/>
                <a:cs typeface="Arial"/>
                <a:sym typeface="Arial"/>
              </a:rPr>
              <a:t>.</a:t>
            </a:r>
          </a:p>
          <a:p>
            <a:pPr marL="320040" marR="0" lvl="0" indent="-320040" algn="l" rtl="0">
              <a:spcBef>
                <a:spcPts val="0"/>
              </a:spcBef>
              <a:buClr>
                <a:schemeClr val="accent2"/>
              </a:buClr>
              <a:buSzPct val="59999"/>
              <a:buFont typeface="Noto Symbol"/>
              <a:buChar char="◻"/>
            </a:pPr>
            <a:endParaRPr lang="en" sz="2900">
              <a:solidFill>
                <a:schemeClr val="dk1"/>
              </a:solidFill>
            </a:endParaRPr>
          </a:p>
          <a:p>
            <a:pPr marL="320040" marR="0" lvl="0" indent="-320040" algn="l" rtl="0">
              <a:spcBef>
                <a:spcPts val="0"/>
              </a:spcBef>
              <a:buClr>
                <a:schemeClr val="accent2"/>
              </a:buClr>
              <a:buSzPct val="59999"/>
              <a:buFont typeface="Noto Symbol"/>
              <a:buChar char="◻"/>
            </a:pPr>
            <a:endParaRPr lang="en" sz="2900" b="0" i="0" u="none" strike="noStrike" cap="none" baseline="0">
              <a:solidFill>
                <a:schemeClr val="dk1"/>
              </a:solidFill>
              <a:latin typeface="Arial"/>
              <a:ea typeface="Arial"/>
              <a:cs typeface="Arial"/>
              <a:sym typeface="Arial"/>
            </a:endParaRPr>
          </a:p>
          <a:p>
            <a:pPr marL="320040" marR="0" lvl="0" indent="-209550" algn="l" rtl="0">
              <a:spcBef>
                <a:spcPts val="700"/>
              </a:spcBef>
              <a:buClr>
                <a:schemeClr val="accent2"/>
              </a:buClr>
              <a:buFont typeface="Noto Symbol"/>
              <a:buNone/>
            </a:pPr>
            <a:endParaRPr sz="2900" b="0" i="0" u="none" strike="noStrike" cap="none" baseline="0" dirty="0">
              <a:solidFill>
                <a:schemeClr val="dk1"/>
              </a:solidFill>
              <a:latin typeface="Arial"/>
              <a:ea typeface="Arial"/>
              <a:cs typeface="Arial"/>
              <a:sym typeface="Arial"/>
            </a:endParaRPr>
          </a:p>
        </p:txBody>
      </p:sp>
      <p:sp>
        <p:nvSpPr>
          <p:cNvPr id="227" name="Shape 227"/>
          <p:cNvSpPr txBox="1">
            <a:spLocks noGrp="1"/>
          </p:cNvSpPr>
          <p:nvPr>
            <p:ph type="body" idx="2"/>
          </p:nvPr>
        </p:nvSpPr>
        <p:spPr>
          <a:xfrm>
            <a:off x="4844901" y="1192175"/>
            <a:ext cx="3886200" cy="3429000"/>
          </a:xfrm>
          <a:prstGeom prst="rect">
            <a:avLst/>
          </a:prstGeom>
          <a:noFill/>
          <a:ln>
            <a:noFill/>
          </a:ln>
        </p:spPr>
        <p:txBody>
          <a:bodyPr lIns="91425" tIns="45700" rIns="91425" bIns="45700" anchor="t" anchorCtr="0">
            <a:noAutofit/>
          </a:bodyPr>
          <a:lstStyle/>
          <a:p>
            <a:pPr marL="320040" marR="0" lvl="0" indent="-209550" algn="l" rtl="0">
              <a:spcBef>
                <a:spcPts val="0"/>
              </a:spcBef>
              <a:buClr>
                <a:schemeClr val="accent2"/>
              </a:buClr>
              <a:buFont typeface="Noto Symbol"/>
              <a:buNone/>
            </a:pPr>
            <a:endParaRPr sz="2900" b="0" i="0" u="none" strike="noStrike" cap="none" baseline="0">
              <a:solidFill>
                <a:schemeClr val="dk1"/>
              </a:solidFill>
              <a:latin typeface="Arial"/>
              <a:ea typeface="Arial"/>
              <a:cs typeface="Arial"/>
              <a:sym typeface="Arial"/>
            </a:endParaRPr>
          </a:p>
        </p:txBody>
      </p:sp>
      <p:pic>
        <p:nvPicPr>
          <p:cNvPr id="228" name="Shape 228"/>
          <p:cNvPicPr preferRelativeResize="0"/>
          <p:nvPr/>
        </p:nvPicPr>
        <p:blipFill rotWithShape="1">
          <a:blip r:embed="rId3">
            <a:alphaModFix/>
          </a:blip>
          <a:srcRect/>
          <a:stretch/>
        </p:blipFill>
        <p:spPr>
          <a:xfrm>
            <a:off x="4882198" y="1200150"/>
            <a:ext cx="3484562" cy="3489052"/>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SWPPP Template</a:t>
            </a:r>
          </a:p>
        </p:txBody>
      </p:sp>
      <p:pic>
        <p:nvPicPr>
          <p:cNvPr id="234" name="Shape 234"/>
          <p:cNvPicPr preferRelativeResize="0">
            <a:picLocks noGrp="1"/>
          </p:cNvPicPr>
          <p:nvPr>
            <p:ph type="body" idx="1"/>
          </p:nvPr>
        </p:nvPicPr>
        <p:blipFill rotWithShape="1">
          <a:blip r:embed="rId3">
            <a:alphaModFix/>
          </a:blip>
          <a:srcRect/>
          <a:stretch/>
        </p:blipFill>
        <p:spPr>
          <a:xfrm>
            <a:off x="282543" y="1314450"/>
            <a:ext cx="8629900" cy="33718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Erosion Prevention BMPS</a:t>
            </a:r>
          </a:p>
        </p:txBody>
      </p:sp>
      <p:sp>
        <p:nvSpPr>
          <p:cNvPr id="240" name="Shape 240"/>
          <p:cNvSpPr txBox="1">
            <a:spLocks noGrp="1"/>
          </p:cNvSpPr>
          <p:nvPr>
            <p:ph type="body" idx="1"/>
          </p:nvPr>
        </p:nvSpPr>
        <p:spPr>
          <a:xfrm>
            <a:off x="457200" y="1314450"/>
            <a:ext cx="3124199" cy="2228849"/>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1000"/>
              </a:spcAft>
              <a:buClr>
                <a:schemeClr val="accent2"/>
              </a:buClr>
              <a:buSzPct val="25000"/>
              <a:buFont typeface="Noto Symbol"/>
              <a:buNone/>
            </a:pPr>
            <a:r>
              <a:rPr lang="en" sz="2400" b="1" i="0" u="none" strike="noStrike" cap="none" baseline="0">
                <a:solidFill>
                  <a:schemeClr val="dk1"/>
                </a:solidFill>
                <a:latin typeface="Arial"/>
                <a:ea typeface="Arial"/>
                <a:cs typeface="Arial"/>
                <a:sym typeface="Arial"/>
              </a:rPr>
              <a:t>Erosion controls are designed to keep sediment from moving.</a:t>
            </a:r>
          </a:p>
        </p:txBody>
      </p:sp>
      <p:sp>
        <p:nvSpPr>
          <p:cNvPr id="241" name="Shape 241"/>
          <p:cNvSpPr txBox="1">
            <a:spLocks noGrp="1"/>
          </p:cNvSpPr>
          <p:nvPr>
            <p:ph type="body" idx="2"/>
          </p:nvPr>
        </p:nvSpPr>
        <p:spPr>
          <a:xfrm>
            <a:off x="3733800" y="1314450"/>
            <a:ext cx="5029199" cy="3543300"/>
          </a:xfrm>
          <a:prstGeom prst="rect">
            <a:avLst/>
          </a:prstGeom>
          <a:noFill/>
          <a:ln>
            <a:noFill/>
          </a:ln>
        </p:spPr>
        <p:txBody>
          <a:bodyPr lIns="91425" tIns="45700" rIns="91425" bIns="45700" anchor="t" anchorCtr="0">
            <a:noAutofit/>
          </a:bodyPr>
          <a:lstStyle/>
          <a:p>
            <a:pPr marL="320040" marR="0" lvl="0" indent="-331470" algn="l" rtl="0">
              <a:lnSpc>
                <a:spcPct val="80000"/>
              </a:lnSpc>
              <a:spcBef>
                <a:spcPts val="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Preserving existing vegetation</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Scheduling</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Surface roughening</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Permanent or temporary seeding</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Mulches, tackifiers, erosion control blankets.</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Wind erosion control</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Storm water diversion</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Pipe slope drains</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Outlet protections.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Erosion Control Devices</a:t>
            </a:r>
          </a:p>
        </p:txBody>
      </p:sp>
      <p:sp>
        <p:nvSpPr>
          <p:cNvPr id="247" name="Shape 247"/>
          <p:cNvSpPr txBox="1">
            <a:spLocks noGrp="1"/>
          </p:cNvSpPr>
          <p:nvPr>
            <p:ph type="body" idx="1"/>
          </p:nvPr>
        </p:nvSpPr>
        <p:spPr>
          <a:xfrm>
            <a:off x="609600" y="1314450"/>
            <a:ext cx="1600199" cy="3257550"/>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1000"/>
              </a:spcAft>
              <a:buClr>
                <a:schemeClr val="accent2"/>
              </a:buClr>
              <a:buSzPct val="25000"/>
              <a:buFont typeface="Noto Symbol"/>
              <a:buNone/>
            </a:pPr>
            <a:r>
              <a:rPr lang="en" sz="1800" b="0" i="0" u="none" strike="noStrike" cap="none" baseline="0">
                <a:solidFill>
                  <a:schemeClr val="dk1"/>
                </a:solidFill>
                <a:latin typeface="Arial"/>
                <a:ea typeface="Arial"/>
                <a:cs typeface="Arial"/>
                <a:sym typeface="Arial"/>
              </a:rPr>
              <a:t>The best erosion control device is to preserve vegetation for as long as possible.</a:t>
            </a:r>
          </a:p>
        </p:txBody>
      </p:sp>
      <p:pic>
        <p:nvPicPr>
          <p:cNvPr id="248" name="Shape 248"/>
          <p:cNvPicPr preferRelativeResize="0">
            <a:picLocks noGrp="1"/>
          </p:cNvPicPr>
          <p:nvPr>
            <p:ph type="body" idx="2"/>
          </p:nvPr>
        </p:nvPicPr>
        <p:blipFill rotWithShape="1">
          <a:blip r:embed="rId3">
            <a:alphaModFix/>
          </a:blip>
          <a:srcRect/>
          <a:stretch/>
        </p:blipFill>
        <p:spPr>
          <a:xfrm>
            <a:off x="2667000" y="1257300"/>
            <a:ext cx="3064797" cy="3314700"/>
          </a:xfrm>
          <a:prstGeom prst="rect">
            <a:avLst/>
          </a:prstGeom>
          <a:noFill/>
          <a:ln>
            <a:noFill/>
          </a:ln>
        </p:spPr>
      </p:pic>
      <p:pic>
        <p:nvPicPr>
          <p:cNvPr id="249" name="Shape 249"/>
          <p:cNvPicPr preferRelativeResize="0"/>
          <p:nvPr/>
        </p:nvPicPr>
        <p:blipFill rotWithShape="1">
          <a:blip r:embed="rId4">
            <a:alphaModFix/>
          </a:blip>
          <a:srcRect/>
          <a:stretch/>
        </p:blipFill>
        <p:spPr>
          <a:xfrm>
            <a:off x="5867400" y="1314449"/>
            <a:ext cx="2895600" cy="1626678"/>
          </a:xfrm>
          <a:prstGeom prst="rect">
            <a:avLst/>
          </a:prstGeom>
          <a:noFill/>
          <a:ln>
            <a:noFill/>
          </a:ln>
        </p:spPr>
      </p:pic>
      <p:pic>
        <p:nvPicPr>
          <p:cNvPr id="250" name="Shape 250"/>
          <p:cNvPicPr preferRelativeResize="0"/>
          <p:nvPr/>
        </p:nvPicPr>
        <p:blipFill rotWithShape="1">
          <a:blip r:embed="rId5">
            <a:alphaModFix/>
          </a:blip>
          <a:srcRect l="21166" r="22834" b="14444"/>
          <a:stretch/>
        </p:blipFill>
        <p:spPr>
          <a:xfrm rot="5400000">
            <a:off x="6336029" y="2533649"/>
            <a:ext cx="1920239" cy="29337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SWPPP Template</a:t>
            </a:r>
          </a:p>
        </p:txBody>
      </p:sp>
      <p:pic>
        <p:nvPicPr>
          <p:cNvPr id="256" name="Shape 256"/>
          <p:cNvPicPr preferRelativeResize="0">
            <a:picLocks noGrp="1"/>
          </p:cNvPicPr>
          <p:nvPr>
            <p:ph type="body" idx="1"/>
          </p:nvPr>
        </p:nvPicPr>
        <p:blipFill rotWithShape="1">
          <a:blip r:embed="rId3">
            <a:alphaModFix/>
          </a:blip>
          <a:srcRect/>
          <a:stretch/>
        </p:blipFill>
        <p:spPr>
          <a:xfrm>
            <a:off x="0" y="1314450"/>
            <a:ext cx="9021012" cy="359736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Objectives</a:t>
            </a:r>
          </a:p>
        </p:txBody>
      </p:sp>
      <p:sp>
        <p:nvSpPr>
          <p:cNvPr id="129" name="Shape 129"/>
          <p:cNvSpPr txBox="1">
            <a:spLocks noGrp="1"/>
          </p:cNvSpPr>
          <p:nvPr>
            <p:ph type="body" idx="1"/>
          </p:nvPr>
        </p:nvSpPr>
        <p:spPr>
          <a:xfrm>
            <a:off x="612647" y="1200150"/>
            <a:ext cx="8153399" cy="337185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 sz="2900" b="0" i="0" u="none" strike="noStrike" cap="none" baseline="0">
                <a:solidFill>
                  <a:schemeClr val="dk1"/>
                </a:solidFill>
                <a:latin typeface="Arial"/>
                <a:ea typeface="Arial"/>
                <a:cs typeface="Arial"/>
                <a:sym typeface="Arial"/>
              </a:rPr>
              <a:t>Know What Is In The Permit</a:t>
            </a:r>
          </a:p>
          <a:p>
            <a:pPr marL="320040" marR="0" lvl="0" indent="-320040" algn="l" rtl="0">
              <a:spcBef>
                <a:spcPts val="700"/>
              </a:spcBef>
              <a:buClr>
                <a:schemeClr val="accent2"/>
              </a:buClr>
              <a:buSzPct val="59999"/>
              <a:buFont typeface="Noto Symbol"/>
              <a:buChar char="◻"/>
            </a:pPr>
            <a:r>
              <a:rPr lang="en" sz="2900" b="0" i="0" u="none" strike="noStrike" cap="none" baseline="0">
                <a:solidFill>
                  <a:schemeClr val="dk1"/>
                </a:solidFill>
                <a:latin typeface="Arial"/>
                <a:ea typeface="Arial"/>
                <a:cs typeface="Arial"/>
                <a:sym typeface="Arial"/>
              </a:rPr>
              <a:t>Know How to Develop a Compliant SWPPP and Keep It Compliant.</a:t>
            </a:r>
          </a:p>
          <a:p>
            <a:pPr marL="320040" marR="0" lvl="0" indent="-320040" algn="l" rtl="0">
              <a:spcBef>
                <a:spcPts val="700"/>
              </a:spcBef>
              <a:buClr>
                <a:schemeClr val="accent2"/>
              </a:buClr>
              <a:buSzPct val="59999"/>
              <a:buFont typeface="Noto Symbol"/>
              <a:buChar char="◻"/>
            </a:pPr>
            <a:r>
              <a:rPr lang="en" sz="2900" b="0" i="0" u="none" strike="noStrike" cap="none" baseline="0">
                <a:solidFill>
                  <a:schemeClr val="dk1"/>
                </a:solidFill>
                <a:latin typeface="Arial"/>
                <a:ea typeface="Arial"/>
                <a:cs typeface="Arial"/>
                <a:sym typeface="Arial"/>
              </a:rPr>
              <a:t>Being Ready For An Inspection from the DEQ or the City.</a:t>
            </a:r>
          </a:p>
          <a:p>
            <a:pPr marL="320040" marR="0" lvl="0" indent="-320040" algn="l" rtl="0">
              <a:spcBef>
                <a:spcPts val="700"/>
              </a:spcBef>
              <a:buClr>
                <a:schemeClr val="accent2"/>
              </a:buClr>
              <a:buSzPct val="59999"/>
              <a:buFont typeface="Noto Symbol"/>
              <a:buChar char="◻"/>
            </a:pPr>
            <a:r>
              <a:rPr lang="en" sz="2900" b="0" i="0" u="none" strike="noStrike" cap="none" baseline="0">
                <a:solidFill>
                  <a:schemeClr val="dk1"/>
                </a:solidFill>
                <a:latin typeface="Arial"/>
                <a:ea typeface="Arial"/>
                <a:cs typeface="Arial"/>
                <a:sym typeface="Arial"/>
              </a:rPr>
              <a:t>Avoiding Common Pitfalls and Violations</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Sedimentation Control</a:t>
            </a:r>
          </a:p>
        </p:txBody>
      </p:sp>
      <p:sp>
        <p:nvSpPr>
          <p:cNvPr id="262" name="Shape 262"/>
          <p:cNvSpPr txBox="1">
            <a:spLocks noGrp="1"/>
          </p:cNvSpPr>
          <p:nvPr>
            <p:ph type="body" idx="1"/>
          </p:nvPr>
        </p:nvSpPr>
        <p:spPr>
          <a:xfrm>
            <a:off x="533400" y="1371600"/>
            <a:ext cx="3505200" cy="3144900"/>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1000"/>
              </a:spcAft>
              <a:buClr>
                <a:schemeClr val="accent2"/>
              </a:buClr>
              <a:buSzPct val="25000"/>
              <a:buFont typeface="Noto Symbol"/>
              <a:buNone/>
            </a:pPr>
            <a:r>
              <a:rPr lang="en" sz="2400" b="0" i="0" u="none" strike="noStrike" cap="none" baseline="0">
                <a:solidFill>
                  <a:schemeClr val="dk1"/>
                </a:solidFill>
                <a:latin typeface="Arial"/>
                <a:ea typeface="Arial"/>
                <a:cs typeface="Arial"/>
                <a:sym typeface="Arial"/>
              </a:rPr>
              <a:t>Sediment controls are to keep sediment that has moved from its original spot from leaving the site and entering waters of the State.</a:t>
            </a:r>
          </a:p>
        </p:txBody>
      </p:sp>
      <p:sp>
        <p:nvSpPr>
          <p:cNvPr id="263" name="Shape 263"/>
          <p:cNvSpPr txBox="1">
            <a:spLocks noGrp="1"/>
          </p:cNvSpPr>
          <p:nvPr>
            <p:ph type="body" idx="2"/>
          </p:nvPr>
        </p:nvSpPr>
        <p:spPr>
          <a:xfrm>
            <a:off x="4038600" y="1314450"/>
            <a:ext cx="4724400" cy="3314700"/>
          </a:xfrm>
          <a:prstGeom prst="rect">
            <a:avLst/>
          </a:prstGeom>
          <a:noFill/>
          <a:ln>
            <a:noFill/>
          </a:ln>
        </p:spPr>
        <p:txBody>
          <a:bodyPr lIns="91425" tIns="45700" rIns="91425" bIns="45700" anchor="t" anchorCtr="0">
            <a:noAutofit/>
          </a:bodyPr>
          <a:lstStyle/>
          <a:p>
            <a:pPr marL="320040" marR="0" lvl="0" indent="-331470" algn="l" rtl="0">
              <a:lnSpc>
                <a:spcPct val="80000"/>
              </a:lnSpc>
              <a:spcBef>
                <a:spcPts val="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Sediment barriers like, straw bales, wattles, gravel berms, silt fences.</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Sediment traps and basins</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Storm drain inlet protection.</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Track out controls.</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Undercut lots near curb and gutters.</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Vegetative buffer strips.</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Water bars and water wings.</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Grassed waterways.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Font typeface="Arial"/>
              <a:buNone/>
            </a:pPr>
            <a:endParaRPr sz="4400" b="0" i="0" u="none" strike="noStrike" cap="none" baseline="0">
              <a:solidFill>
                <a:schemeClr val="dk2"/>
              </a:solidFill>
              <a:latin typeface="Arial"/>
              <a:ea typeface="Arial"/>
              <a:cs typeface="Arial"/>
              <a:sym typeface="Arial"/>
            </a:endParaRPr>
          </a:p>
        </p:txBody>
      </p:sp>
      <p:sp>
        <p:nvSpPr>
          <p:cNvPr id="269" name="Shape 269"/>
          <p:cNvSpPr txBox="1">
            <a:spLocks noGrp="1"/>
          </p:cNvSpPr>
          <p:nvPr>
            <p:ph type="body" idx="1"/>
          </p:nvPr>
        </p:nvSpPr>
        <p:spPr>
          <a:xfrm>
            <a:off x="609600" y="1314450"/>
            <a:ext cx="2006700" cy="3257400"/>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1000"/>
              </a:spcAft>
              <a:buClr>
                <a:schemeClr val="accent2"/>
              </a:buClr>
              <a:buSzPct val="25000"/>
              <a:buFont typeface="Noto Symbol"/>
              <a:buNone/>
            </a:pPr>
            <a:r>
              <a:rPr lang="en" sz="3000" b="0" i="0" u="none" strike="noStrike" cap="none" baseline="0">
                <a:solidFill>
                  <a:schemeClr val="dk1"/>
                </a:solidFill>
                <a:latin typeface="Arial"/>
                <a:ea typeface="Arial"/>
                <a:cs typeface="Arial"/>
                <a:sym typeface="Arial"/>
              </a:rPr>
              <a:t>Sediment Barriers</a:t>
            </a:r>
          </a:p>
        </p:txBody>
      </p:sp>
      <p:pic>
        <p:nvPicPr>
          <p:cNvPr id="270" name="Shape 270"/>
          <p:cNvPicPr preferRelativeResize="0">
            <a:picLocks noGrp="1"/>
          </p:cNvPicPr>
          <p:nvPr>
            <p:ph type="body" idx="2"/>
          </p:nvPr>
        </p:nvPicPr>
        <p:blipFill rotWithShape="1">
          <a:blip r:embed="rId3">
            <a:alphaModFix/>
          </a:blip>
          <a:srcRect/>
          <a:stretch/>
        </p:blipFill>
        <p:spPr>
          <a:xfrm>
            <a:off x="2857300" y="1406400"/>
            <a:ext cx="5463900" cy="30735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515006" y="-13794"/>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3200" b="0" i="0" u="none" strike="noStrike" cap="none" baseline="0">
                <a:solidFill>
                  <a:schemeClr val="dk2"/>
                </a:solidFill>
                <a:latin typeface="Arial"/>
                <a:ea typeface="Arial"/>
                <a:cs typeface="Arial"/>
                <a:sym typeface="Arial"/>
              </a:rPr>
              <a:t>Inlet Protection?</a:t>
            </a:r>
          </a:p>
        </p:txBody>
      </p:sp>
      <p:pic>
        <p:nvPicPr>
          <p:cNvPr id="276" name="Shape 276"/>
          <p:cNvPicPr preferRelativeResize="0">
            <a:picLocks noGrp="1"/>
          </p:cNvPicPr>
          <p:nvPr>
            <p:ph type="body" idx="1"/>
          </p:nvPr>
        </p:nvPicPr>
        <p:blipFill rotWithShape="1">
          <a:blip r:embed="rId3">
            <a:alphaModFix/>
          </a:blip>
          <a:srcRect/>
          <a:stretch/>
        </p:blipFill>
        <p:spPr>
          <a:xfrm>
            <a:off x="502920" y="1487378"/>
            <a:ext cx="2740571" cy="1541571"/>
          </a:xfrm>
          <a:prstGeom prst="rect">
            <a:avLst/>
          </a:prstGeom>
          <a:noFill/>
          <a:ln>
            <a:noFill/>
          </a:ln>
        </p:spPr>
      </p:pic>
      <p:pic>
        <p:nvPicPr>
          <p:cNvPr id="277" name="Shape 277"/>
          <p:cNvPicPr preferRelativeResize="0">
            <a:picLocks noGrp="1"/>
          </p:cNvPicPr>
          <p:nvPr>
            <p:ph type="body" idx="2"/>
          </p:nvPr>
        </p:nvPicPr>
        <p:blipFill rotWithShape="1">
          <a:blip r:embed="rId4">
            <a:alphaModFix/>
          </a:blip>
          <a:srcRect/>
          <a:stretch/>
        </p:blipFill>
        <p:spPr>
          <a:xfrm>
            <a:off x="4724400" y="1357886"/>
            <a:ext cx="2971799" cy="1671063"/>
          </a:xfrm>
          <a:prstGeom prst="rect">
            <a:avLst/>
          </a:prstGeom>
          <a:noFill/>
          <a:ln>
            <a:noFill/>
          </a:ln>
        </p:spPr>
      </p:pic>
      <p:sp>
        <p:nvSpPr>
          <p:cNvPr id="278" name="Shape 278"/>
          <p:cNvSpPr txBox="1">
            <a:spLocks noGrp="1"/>
          </p:cNvSpPr>
          <p:nvPr>
            <p:ph type="body" idx="3"/>
          </p:nvPr>
        </p:nvSpPr>
        <p:spPr>
          <a:xfrm>
            <a:off x="502920" y="1200150"/>
            <a:ext cx="304799" cy="342899"/>
          </a:xfrm>
          <a:prstGeom prst="rect">
            <a:avLst/>
          </a:prstGeom>
          <a:solidFill>
            <a:schemeClr val="accent2"/>
          </a:solidFill>
          <a:ln>
            <a:noFill/>
          </a:ln>
        </p:spPr>
        <p:txBody>
          <a:bodyPr lIns="91425" tIns="45700" rIns="91425" bIns="45700" anchor="ctr" anchorCtr="0">
            <a:noAutofit/>
          </a:bodyPr>
          <a:lstStyle/>
          <a:p>
            <a:pPr marL="0" marR="0" lvl="0" indent="0" algn="l" rtl="0">
              <a:spcBef>
                <a:spcPts val="0"/>
              </a:spcBef>
              <a:buClr>
                <a:schemeClr val="accent2"/>
              </a:buClr>
              <a:buSzPct val="25000"/>
              <a:buFont typeface="Noto Symbol"/>
              <a:buNone/>
            </a:pPr>
            <a:r>
              <a:rPr lang="en" sz="2400" b="1" i="0" u="none" strike="noStrike" cap="none" baseline="0">
                <a:solidFill>
                  <a:srgbClr val="FFFFFF"/>
                </a:solidFill>
                <a:latin typeface="Arial"/>
                <a:ea typeface="Arial"/>
                <a:cs typeface="Arial"/>
                <a:sym typeface="Arial"/>
              </a:rPr>
              <a:t>1</a:t>
            </a:r>
          </a:p>
        </p:txBody>
      </p:sp>
      <p:sp>
        <p:nvSpPr>
          <p:cNvPr id="279" name="Shape 279"/>
          <p:cNvSpPr txBox="1">
            <a:spLocks noGrp="1"/>
          </p:cNvSpPr>
          <p:nvPr>
            <p:ph type="body" idx="4"/>
          </p:nvPr>
        </p:nvSpPr>
        <p:spPr>
          <a:xfrm>
            <a:off x="4737292" y="1257300"/>
            <a:ext cx="437263" cy="316706"/>
          </a:xfrm>
          <a:prstGeom prst="rect">
            <a:avLst/>
          </a:prstGeom>
          <a:solidFill>
            <a:schemeClr val="accent4"/>
          </a:solidFill>
          <a:ln>
            <a:noFill/>
          </a:ln>
        </p:spPr>
        <p:txBody>
          <a:bodyPr lIns="91425" tIns="45700" rIns="91425" bIns="45700" anchor="ctr" anchorCtr="0">
            <a:noAutofit/>
          </a:bodyPr>
          <a:lstStyle/>
          <a:p>
            <a:pPr marL="0" marR="0" lvl="0" indent="0" algn="l" rtl="0">
              <a:spcBef>
                <a:spcPts val="0"/>
              </a:spcBef>
              <a:buClr>
                <a:schemeClr val="accent2"/>
              </a:buClr>
              <a:buSzPct val="25000"/>
              <a:buFont typeface="Noto Symbol"/>
              <a:buNone/>
            </a:pPr>
            <a:r>
              <a:rPr lang="en" sz="2400" b="1" i="0" u="none" strike="noStrike" cap="none" baseline="0">
                <a:solidFill>
                  <a:srgbClr val="FFFFFF"/>
                </a:solidFill>
                <a:latin typeface="Arial"/>
                <a:ea typeface="Arial"/>
                <a:cs typeface="Arial"/>
                <a:sym typeface="Arial"/>
              </a:rPr>
              <a:t>2</a:t>
            </a:r>
          </a:p>
        </p:txBody>
      </p:sp>
      <p:pic>
        <p:nvPicPr>
          <p:cNvPr id="280" name="Shape 280"/>
          <p:cNvPicPr preferRelativeResize="0"/>
          <p:nvPr/>
        </p:nvPicPr>
        <p:blipFill rotWithShape="1">
          <a:blip r:embed="rId5">
            <a:alphaModFix/>
          </a:blip>
          <a:srcRect l="20040" t="41444" r="29869" b="9222"/>
          <a:stretch/>
        </p:blipFill>
        <p:spPr>
          <a:xfrm>
            <a:off x="533400" y="3319260"/>
            <a:ext cx="2863905" cy="1583331"/>
          </a:xfrm>
          <a:prstGeom prst="rect">
            <a:avLst/>
          </a:prstGeom>
          <a:noFill/>
          <a:ln>
            <a:noFill/>
          </a:ln>
        </p:spPr>
      </p:pic>
      <p:sp>
        <p:nvSpPr>
          <p:cNvPr id="281" name="Shape 281"/>
          <p:cNvSpPr txBox="1"/>
          <p:nvPr/>
        </p:nvSpPr>
        <p:spPr>
          <a:xfrm>
            <a:off x="533400" y="3028950"/>
            <a:ext cx="348172" cy="346248"/>
          </a:xfrm>
          <a:prstGeom prst="rect">
            <a:avLst/>
          </a:prstGeom>
          <a:solidFill>
            <a:srgbClr val="C00000"/>
          </a:solidFill>
          <a:ln>
            <a:noFill/>
          </a:ln>
        </p:spPr>
        <p:txBody>
          <a:bodyPr lIns="91425" tIns="45700" rIns="91425" bIns="45700" anchor="t" anchorCtr="0">
            <a:noAutofit/>
          </a:bodyPr>
          <a:lstStyle/>
          <a:p>
            <a:pPr marL="0" marR="0" lvl="0" indent="0" algn="l" rtl="0">
              <a:spcBef>
                <a:spcPts val="0"/>
              </a:spcBef>
              <a:buSzPct val="25000"/>
              <a:buNone/>
            </a:pPr>
            <a:r>
              <a:rPr lang="en" sz="2400" b="1" i="0" u="none" strike="noStrike" cap="none" baseline="0">
                <a:solidFill>
                  <a:schemeClr val="lt1"/>
                </a:solidFill>
                <a:latin typeface="Arial"/>
                <a:ea typeface="Arial"/>
                <a:cs typeface="Arial"/>
                <a:sym typeface="Arial"/>
              </a:rPr>
              <a:t>3</a:t>
            </a:r>
          </a:p>
        </p:txBody>
      </p:sp>
      <p:pic>
        <p:nvPicPr>
          <p:cNvPr id="282" name="Shape 282"/>
          <p:cNvPicPr preferRelativeResize="0"/>
          <p:nvPr/>
        </p:nvPicPr>
        <p:blipFill rotWithShape="1">
          <a:blip r:embed="rId6">
            <a:alphaModFix/>
          </a:blip>
          <a:srcRect/>
          <a:stretch/>
        </p:blipFill>
        <p:spPr>
          <a:xfrm>
            <a:off x="4724400" y="3319260"/>
            <a:ext cx="3009899" cy="1693068"/>
          </a:xfrm>
          <a:prstGeom prst="rect">
            <a:avLst/>
          </a:prstGeom>
          <a:noFill/>
          <a:ln>
            <a:noFill/>
          </a:ln>
        </p:spPr>
      </p:pic>
      <p:sp>
        <p:nvSpPr>
          <p:cNvPr id="283" name="Shape 283"/>
          <p:cNvSpPr txBox="1"/>
          <p:nvPr/>
        </p:nvSpPr>
        <p:spPr>
          <a:xfrm>
            <a:off x="4737292" y="3028950"/>
            <a:ext cx="348172" cy="346248"/>
          </a:xfrm>
          <a:prstGeom prst="rect">
            <a:avLst/>
          </a:prstGeom>
          <a:solidFill>
            <a:srgbClr val="568278"/>
          </a:solidFill>
          <a:ln>
            <a:noFill/>
          </a:ln>
        </p:spPr>
        <p:txBody>
          <a:bodyPr lIns="91425" tIns="45700" rIns="91425" bIns="45700" anchor="t" anchorCtr="0">
            <a:noAutofit/>
          </a:bodyPr>
          <a:lstStyle/>
          <a:p>
            <a:pPr marL="0" marR="0" lvl="0" indent="0" algn="l" rtl="0">
              <a:spcBef>
                <a:spcPts val="0"/>
              </a:spcBef>
              <a:buSzPct val="25000"/>
              <a:buNone/>
            </a:pPr>
            <a:r>
              <a:rPr lang="en" sz="2400" b="1" i="0" u="none" strike="noStrike" cap="none" baseline="0">
                <a:solidFill>
                  <a:schemeClr val="lt1"/>
                </a:solidFill>
                <a:latin typeface="Arial"/>
                <a:ea typeface="Arial"/>
                <a:cs typeface="Arial"/>
                <a:sym typeface="Arial"/>
              </a:rPr>
              <a:t>4</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SWPPP Template</a:t>
            </a:r>
          </a:p>
        </p:txBody>
      </p:sp>
      <p:pic>
        <p:nvPicPr>
          <p:cNvPr id="289" name="Shape 289"/>
          <p:cNvPicPr preferRelativeResize="0">
            <a:picLocks noGrp="1"/>
          </p:cNvPicPr>
          <p:nvPr>
            <p:ph type="body" idx="1"/>
          </p:nvPr>
        </p:nvPicPr>
        <p:blipFill rotWithShape="1">
          <a:blip r:embed="rId3">
            <a:alphaModFix/>
          </a:blip>
          <a:srcRect/>
          <a:stretch/>
        </p:blipFill>
        <p:spPr>
          <a:xfrm>
            <a:off x="612775" y="1616913"/>
            <a:ext cx="8153399" cy="2538322"/>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Stabilization Measures</a:t>
            </a:r>
          </a:p>
        </p:txBody>
      </p:sp>
      <p:sp>
        <p:nvSpPr>
          <p:cNvPr id="295" name="Shape 295"/>
          <p:cNvSpPr txBox="1">
            <a:spLocks noGrp="1"/>
          </p:cNvSpPr>
          <p:nvPr>
            <p:ph type="body" idx="1"/>
          </p:nvPr>
        </p:nvSpPr>
        <p:spPr>
          <a:xfrm>
            <a:off x="609600" y="1314450"/>
            <a:ext cx="2588999" cy="1868099"/>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1000"/>
              </a:spcAft>
              <a:buClr>
                <a:schemeClr val="accent2"/>
              </a:buClr>
              <a:buSzPct val="25000"/>
              <a:buFont typeface="Noto Symbol"/>
              <a:buNone/>
            </a:pPr>
            <a:r>
              <a:rPr lang="en" sz="3200" b="0" i="0" u="none" strike="noStrike" cap="none" baseline="0">
                <a:solidFill>
                  <a:schemeClr val="dk1"/>
                </a:solidFill>
                <a:latin typeface="Arial"/>
                <a:ea typeface="Arial"/>
                <a:cs typeface="Arial"/>
                <a:sym typeface="Arial"/>
              </a:rPr>
              <a:t>Essentially Erosion Control.</a:t>
            </a:r>
          </a:p>
        </p:txBody>
      </p:sp>
      <p:pic>
        <p:nvPicPr>
          <p:cNvPr id="296" name="Shape 296"/>
          <p:cNvPicPr preferRelativeResize="0">
            <a:picLocks noGrp="1"/>
          </p:cNvPicPr>
          <p:nvPr>
            <p:ph type="body" idx="2"/>
          </p:nvPr>
        </p:nvPicPr>
        <p:blipFill rotWithShape="1">
          <a:blip r:embed="rId3">
            <a:alphaModFix/>
          </a:blip>
          <a:srcRect/>
          <a:stretch/>
        </p:blipFill>
        <p:spPr>
          <a:xfrm>
            <a:off x="1447800" y="3314700"/>
            <a:ext cx="2746734" cy="1543049"/>
          </a:xfrm>
          <a:prstGeom prst="rect">
            <a:avLst/>
          </a:prstGeom>
          <a:noFill/>
          <a:ln>
            <a:noFill/>
          </a:ln>
        </p:spPr>
      </p:pic>
      <p:pic>
        <p:nvPicPr>
          <p:cNvPr id="297" name="Shape 297"/>
          <p:cNvPicPr preferRelativeResize="0"/>
          <p:nvPr/>
        </p:nvPicPr>
        <p:blipFill rotWithShape="1">
          <a:blip r:embed="rId4">
            <a:alphaModFix/>
          </a:blip>
          <a:srcRect/>
          <a:stretch/>
        </p:blipFill>
        <p:spPr>
          <a:xfrm>
            <a:off x="4038600" y="1257300"/>
            <a:ext cx="3962399" cy="222884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SWPPP Template</a:t>
            </a:r>
          </a:p>
        </p:txBody>
      </p:sp>
      <p:pic>
        <p:nvPicPr>
          <p:cNvPr id="303" name="Shape 303"/>
          <p:cNvPicPr preferRelativeResize="0">
            <a:picLocks noGrp="1"/>
          </p:cNvPicPr>
          <p:nvPr>
            <p:ph type="body" idx="1"/>
          </p:nvPr>
        </p:nvPicPr>
        <p:blipFill rotWithShape="1">
          <a:blip r:embed="rId3">
            <a:alphaModFix/>
          </a:blip>
          <a:srcRect b="53750"/>
          <a:stretch/>
        </p:blipFill>
        <p:spPr>
          <a:xfrm>
            <a:off x="381000" y="1143000"/>
            <a:ext cx="8520674" cy="994410"/>
          </a:xfrm>
          <a:prstGeom prst="rect">
            <a:avLst/>
          </a:prstGeom>
          <a:noFill/>
          <a:ln>
            <a:noFill/>
          </a:ln>
        </p:spPr>
      </p:pic>
      <p:pic>
        <p:nvPicPr>
          <p:cNvPr id="304" name="Shape 304"/>
          <p:cNvPicPr preferRelativeResize="0"/>
          <p:nvPr/>
        </p:nvPicPr>
        <p:blipFill rotWithShape="1">
          <a:blip r:embed="rId4">
            <a:alphaModFix/>
          </a:blip>
          <a:srcRect t="-1" b="46667"/>
          <a:stretch/>
        </p:blipFill>
        <p:spPr>
          <a:xfrm>
            <a:off x="497204" y="2228850"/>
            <a:ext cx="8562975" cy="845819"/>
          </a:xfrm>
          <a:prstGeom prst="rect">
            <a:avLst/>
          </a:prstGeom>
          <a:noFill/>
          <a:ln>
            <a:noFill/>
          </a:ln>
        </p:spPr>
      </p:pic>
      <p:pic>
        <p:nvPicPr>
          <p:cNvPr id="305" name="Shape 305"/>
          <p:cNvPicPr preferRelativeResize="0"/>
          <p:nvPr/>
        </p:nvPicPr>
        <p:blipFill rotWithShape="1">
          <a:blip r:embed="rId5">
            <a:alphaModFix/>
          </a:blip>
          <a:srcRect b="33333"/>
          <a:stretch/>
        </p:blipFill>
        <p:spPr>
          <a:xfrm>
            <a:off x="497204" y="3126104"/>
            <a:ext cx="8524874" cy="742949"/>
          </a:xfrm>
          <a:prstGeom prst="rect">
            <a:avLst/>
          </a:prstGeom>
          <a:noFill/>
          <a:ln>
            <a:noFill/>
          </a:ln>
        </p:spPr>
      </p:pic>
      <p:pic>
        <p:nvPicPr>
          <p:cNvPr id="306" name="Shape 306"/>
          <p:cNvPicPr preferRelativeResize="0"/>
          <p:nvPr/>
        </p:nvPicPr>
        <p:blipFill rotWithShape="1">
          <a:blip r:embed="rId6">
            <a:alphaModFix/>
          </a:blip>
          <a:srcRect/>
          <a:stretch/>
        </p:blipFill>
        <p:spPr>
          <a:xfrm>
            <a:off x="405764" y="3869054"/>
            <a:ext cx="8601074" cy="778668"/>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609600"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8.2.4.3 Operational Controls</a:t>
            </a:r>
          </a:p>
        </p:txBody>
      </p:sp>
      <p:pic>
        <p:nvPicPr>
          <p:cNvPr id="312" name="Shape 312"/>
          <p:cNvPicPr preferRelativeResize="0">
            <a:picLocks noGrp="1"/>
          </p:cNvPicPr>
          <p:nvPr>
            <p:ph type="body" idx="1"/>
          </p:nvPr>
        </p:nvPicPr>
        <p:blipFill rotWithShape="1">
          <a:blip r:embed="rId3">
            <a:alphaModFix/>
          </a:blip>
          <a:srcRect/>
          <a:stretch/>
        </p:blipFill>
        <p:spPr>
          <a:xfrm rot="-5400000">
            <a:off x="609600" y="1257299"/>
            <a:ext cx="3657600" cy="3657600"/>
          </a:xfrm>
          <a:prstGeom prst="rect">
            <a:avLst/>
          </a:prstGeom>
          <a:noFill/>
          <a:ln>
            <a:noFill/>
          </a:ln>
        </p:spPr>
      </p:pic>
      <p:sp>
        <p:nvSpPr>
          <p:cNvPr id="313" name="Shape 313"/>
          <p:cNvSpPr txBox="1">
            <a:spLocks noGrp="1"/>
          </p:cNvSpPr>
          <p:nvPr>
            <p:ph type="body" idx="2"/>
          </p:nvPr>
        </p:nvSpPr>
        <p:spPr>
          <a:xfrm>
            <a:off x="4572000" y="1314450"/>
            <a:ext cx="4343399" cy="3429000"/>
          </a:xfrm>
          <a:prstGeom prst="rect">
            <a:avLst/>
          </a:prstGeom>
          <a:noFill/>
          <a:ln>
            <a:noFill/>
          </a:ln>
        </p:spPr>
        <p:txBody>
          <a:bodyPr lIns="91425" tIns="45700" rIns="91425" bIns="45700" anchor="t" anchorCtr="0">
            <a:noAutofit/>
          </a:bodyPr>
          <a:lstStyle/>
          <a:p>
            <a:pPr marL="320040" marR="0" lvl="0" indent="-335280" algn="l" rtl="0">
              <a:spcBef>
                <a:spcPts val="0"/>
              </a:spcBef>
              <a:buClr>
                <a:schemeClr val="accent2"/>
              </a:buClr>
              <a:buSzPct val="100000"/>
              <a:buFont typeface="Noto Symbol"/>
              <a:buChar char="◻"/>
            </a:pPr>
            <a:r>
              <a:rPr lang="en" sz="2400" b="1" i="0" u="none" strike="noStrike" cap="none" baseline="0">
                <a:solidFill>
                  <a:schemeClr val="dk1"/>
                </a:solidFill>
                <a:latin typeface="Arial"/>
                <a:ea typeface="Arial"/>
                <a:cs typeface="Arial"/>
                <a:sym typeface="Arial"/>
              </a:rPr>
              <a:t>Good Housekeeping</a:t>
            </a:r>
          </a:p>
          <a:p>
            <a:pPr marL="320040" marR="0" lvl="0" indent="-335280" algn="l" rtl="0">
              <a:spcBef>
                <a:spcPts val="700"/>
              </a:spcBef>
              <a:buClr>
                <a:schemeClr val="accent2"/>
              </a:buClr>
              <a:buSzPct val="100000"/>
              <a:buFont typeface="Noto Symbol"/>
              <a:buChar char="◻"/>
            </a:pPr>
            <a:r>
              <a:rPr lang="en" sz="2400" b="1" i="0" u="none" strike="noStrike" cap="none" baseline="0">
                <a:solidFill>
                  <a:schemeClr val="dk1"/>
                </a:solidFill>
                <a:latin typeface="Arial"/>
                <a:ea typeface="Arial"/>
                <a:cs typeface="Arial"/>
                <a:sym typeface="Arial"/>
              </a:rPr>
              <a:t>Bulk Storage</a:t>
            </a:r>
          </a:p>
          <a:p>
            <a:pPr marL="320040" marR="0" lvl="0" indent="-335280" algn="l" rtl="0">
              <a:spcBef>
                <a:spcPts val="700"/>
              </a:spcBef>
              <a:buClr>
                <a:schemeClr val="accent2"/>
              </a:buClr>
              <a:buSzPct val="100000"/>
              <a:buFont typeface="Noto Symbol"/>
              <a:buChar char="◻"/>
            </a:pPr>
            <a:r>
              <a:rPr lang="en" sz="2400" b="1" i="0" u="none" strike="noStrike" cap="none" baseline="0">
                <a:solidFill>
                  <a:schemeClr val="dk1"/>
                </a:solidFill>
                <a:latin typeface="Arial"/>
                <a:ea typeface="Arial"/>
                <a:cs typeface="Arial"/>
                <a:sym typeface="Arial"/>
              </a:rPr>
              <a:t>Concrete washout</a:t>
            </a:r>
          </a:p>
          <a:p>
            <a:pPr marL="320040" marR="0" lvl="0" indent="-335280" algn="l" rtl="0">
              <a:spcBef>
                <a:spcPts val="700"/>
              </a:spcBef>
              <a:buClr>
                <a:schemeClr val="accent2"/>
              </a:buClr>
              <a:buSzPct val="100000"/>
              <a:buFont typeface="Noto Symbol"/>
              <a:buChar char="◻"/>
            </a:pPr>
            <a:r>
              <a:rPr lang="en" sz="2400" b="1" i="0" u="none" strike="noStrike" cap="none" baseline="0">
                <a:solidFill>
                  <a:schemeClr val="dk1"/>
                </a:solidFill>
                <a:latin typeface="Arial"/>
                <a:ea typeface="Arial"/>
                <a:cs typeface="Arial"/>
                <a:sym typeface="Arial"/>
              </a:rPr>
              <a:t>Employee training</a:t>
            </a:r>
          </a:p>
          <a:p>
            <a:pPr marL="320040" marR="0" lvl="0" indent="-335280" algn="l" rtl="0">
              <a:spcBef>
                <a:spcPts val="700"/>
              </a:spcBef>
              <a:buClr>
                <a:schemeClr val="accent2"/>
              </a:buClr>
              <a:buSzPct val="100000"/>
              <a:buFont typeface="Noto Symbol"/>
              <a:buChar char="◻"/>
            </a:pPr>
            <a:r>
              <a:rPr lang="en" sz="2400" b="1" i="0" u="none" strike="noStrike" cap="none" baseline="0">
                <a:solidFill>
                  <a:schemeClr val="dk1"/>
                </a:solidFill>
                <a:latin typeface="Arial"/>
                <a:ea typeface="Arial"/>
                <a:cs typeface="Arial"/>
                <a:sym typeface="Arial"/>
              </a:rPr>
              <a:t>Sanitary Facilities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609600"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3950" b="0" i="0" u="none" strike="noStrike" cap="none" baseline="0">
                <a:solidFill>
                  <a:schemeClr val="dk2"/>
                </a:solidFill>
                <a:latin typeface="Arial"/>
                <a:ea typeface="Arial"/>
                <a:cs typeface="Arial"/>
                <a:sym typeface="Arial"/>
              </a:rPr>
              <a:t>Good Housekeeping and Wyoming.</a:t>
            </a:r>
          </a:p>
        </p:txBody>
      </p:sp>
      <p:pic>
        <p:nvPicPr>
          <p:cNvPr id="319" name="Shape 319"/>
          <p:cNvPicPr preferRelativeResize="0">
            <a:picLocks noGrp="1"/>
          </p:cNvPicPr>
          <p:nvPr>
            <p:ph type="body" idx="1"/>
          </p:nvPr>
        </p:nvPicPr>
        <p:blipFill rotWithShape="1">
          <a:blip r:embed="rId3">
            <a:alphaModFix/>
          </a:blip>
          <a:srcRect/>
          <a:stretch/>
        </p:blipFill>
        <p:spPr>
          <a:xfrm>
            <a:off x="609600" y="1813322"/>
            <a:ext cx="3886200" cy="2185987"/>
          </a:xfrm>
          <a:prstGeom prst="rect">
            <a:avLst/>
          </a:prstGeom>
          <a:noFill/>
          <a:ln>
            <a:noFill/>
          </a:ln>
        </p:spPr>
      </p:pic>
      <p:pic>
        <p:nvPicPr>
          <p:cNvPr id="320" name="Shape 320"/>
          <p:cNvPicPr preferRelativeResize="0">
            <a:picLocks noGrp="1"/>
          </p:cNvPicPr>
          <p:nvPr>
            <p:ph type="body" idx="2"/>
          </p:nvPr>
        </p:nvPicPr>
        <p:blipFill rotWithShape="1">
          <a:blip r:embed="rId4">
            <a:alphaModFix/>
          </a:blip>
          <a:srcRect/>
          <a:stretch/>
        </p:blipFill>
        <p:spPr>
          <a:xfrm>
            <a:off x="4845050" y="1813322"/>
            <a:ext cx="3886200" cy="2185987"/>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609600"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Bulk Storage</a:t>
            </a:r>
          </a:p>
        </p:txBody>
      </p:sp>
      <p:pic>
        <p:nvPicPr>
          <p:cNvPr id="326" name="Shape 326"/>
          <p:cNvPicPr preferRelativeResize="0">
            <a:picLocks noGrp="1"/>
          </p:cNvPicPr>
          <p:nvPr>
            <p:ph type="body" idx="1"/>
          </p:nvPr>
        </p:nvPicPr>
        <p:blipFill rotWithShape="1">
          <a:blip r:embed="rId3">
            <a:alphaModFix/>
          </a:blip>
          <a:srcRect/>
          <a:stretch/>
        </p:blipFill>
        <p:spPr>
          <a:xfrm>
            <a:off x="609600" y="1813322"/>
            <a:ext cx="3886200" cy="2185987"/>
          </a:xfrm>
          <a:prstGeom prst="rect">
            <a:avLst/>
          </a:prstGeom>
          <a:noFill/>
          <a:ln>
            <a:noFill/>
          </a:ln>
        </p:spPr>
      </p:pic>
      <p:pic>
        <p:nvPicPr>
          <p:cNvPr id="327" name="Shape 327"/>
          <p:cNvPicPr preferRelativeResize="0">
            <a:picLocks noGrp="1"/>
          </p:cNvPicPr>
          <p:nvPr>
            <p:ph type="body" idx="2"/>
          </p:nvPr>
        </p:nvPicPr>
        <p:blipFill rotWithShape="1">
          <a:blip r:embed="rId4">
            <a:alphaModFix/>
          </a:blip>
          <a:srcRect/>
          <a:stretch/>
        </p:blipFill>
        <p:spPr>
          <a:xfrm>
            <a:off x="4845050" y="1813322"/>
            <a:ext cx="3886200" cy="2185987"/>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90576"/>
            <a:ext cx="8229600" cy="594121"/>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Concrete Washout</a:t>
            </a:r>
          </a:p>
        </p:txBody>
      </p:sp>
      <p:pic>
        <p:nvPicPr>
          <p:cNvPr id="333" name="Shape 333"/>
          <p:cNvPicPr preferRelativeResize="0">
            <a:picLocks noGrp="1"/>
          </p:cNvPicPr>
          <p:nvPr>
            <p:ph type="body" idx="1"/>
          </p:nvPr>
        </p:nvPicPr>
        <p:blipFill rotWithShape="1">
          <a:blip r:embed="rId3">
            <a:alphaModFix/>
          </a:blip>
          <a:srcRect/>
          <a:stretch/>
        </p:blipFill>
        <p:spPr>
          <a:xfrm>
            <a:off x="1140641" y="1314450"/>
            <a:ext cx="3352799" cy="1885949"/>
          </a:xfrm>
          <a:prstGeom prst="rect">
            <a:avLst/>
          </a:prstGeom>
          <a:noFill/>
          <a:ln>
            <a:noFill/>
          </a:ln>
        </p:spPr>
      </p:pic>
      <p:pic>
        <p:nvPicPr>
          <p:cNvPr id="334" name="Shape 334"/>
          <p:cNvPicPr preferRelativeResize="0">
            <a:picLocks noGrp="1"/>
          </p:cNvPicPr>
          <p:nvPr>
            <p:ph type="body" idx="2"/>
          </p:nvPr>
        </p:nvPicPr>
        <p:blipFill rotWithShape="1">
          <a:blip r:embed="rId4">
            <a:alphaModFix/>
          </a:blip>
          <a:srcRect t="-1" b="12934"/>
          <a:stretch/>
        </p:blipFill>
        <p:spPr>
          <a:xfrm>
            <a:off x="5161555" y="3307623"/>
            <a:ext cx="3352799" cy="1654671"/>
          </a:xfrm>
          <a:prstGeom prst="rect">
            <a:avLst/>
          </a:prstGeom>
          <a:noFill/>
          <a:ln>
            <a:noFill/>
          </a:ln>
        </p:spPr>
      </p:pic>
      <p:pic>
        <p:nvPicPr>
          <p:cNvPr id="335" name="Shape 335"/>
          <p:cNvPicPr preferRelativeResize="0"/>
          <p:nvPr/>
        </p:nvPicPr>
        <p:blipFill rotWithShape="1">
          <a:blip r:embed="rId5">
            <a:alphaModFix/>
          </a:blip>
          <a:srcRect/>
          <a:stretch/>
        </p:blipFill>
        <p:spPr>
          <a:xfrm>
            <a:off x="1140641" y="3134499"/>
            <a:ext cx="3378662" cy="1900497"/>
          </a:xfrm>
          <a:prstGeom prst="rect">
            <a:avLst/>
          </a:prstGeom>
          <a:noFill/>
          <a:ln>
            <a:noFill/>
          </a:ln>
        </p:spPr>
      </p:pic>
      <p:pic>
        <p:nvPicPr>
          <p:cNvPr id="336" name="Shape 336"/>
          <p:cNvPicPr preferRelativeResize="0"/>
          <p:nvPr/>
        </p:nvPicPr>
        <p:blipFill rotWithShape="1">
          <a:blip r:embed="rId6">
            <a:alphaModFix/>
          </a:blip>
          <a:srcRect/>
          <a:stretch/>
        </p:blipFill>
        <p:spPr>
          <a:xfrm>
            <a:off x="5161555" y="1303019"/>
            <a:ext cx="3356475" cy="1799791"/>
          </a:xfrm>
          <a:prstGeom prst="rect">
            <a:avLst/>
          </a:prstGeom>
          <a:noFill/>
          <a:ln>
            <a:noFill/>
          </a:ln>
        </p:spPr>
      </p:pic>
      <p:sp>
        <p:nvSpPr>
          <p:cNvPr id="337" name="Shape 337"/>
          <p:cNvSpPr txBox="1"/>
          <p:nvPr/>
        </p:nvSpPr>
        <p:spPr>
          <a:xfrm>
            <a:off x="1140641" y="3203748"/>
            <a:ext cx="354584" cy="346248"/>
          </a:xfrm>
          <a:prstGeom prst="rect">
            <a:avLst/>
          </a:prstGeom>
          <a:solidFill>
            <a:srgbClr val="C00000"/>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3</a:t>
            </a:r>
          </a:p>
        </p:txBody>
      </p:sp>
      <p:sp>
        <p:nvSpPr>
          <p:cNvPr id="338" name="Shape 338"/>
          <p:cNvSpPr txBox="1"/>
          <p:nvPr/>
        </p:nvSpPr>
        <p:spPr>
          <a:xfrm>
            <a:off x="5161555" y="3307623"/>
            <a:ext cx="354584" cy="346248"/>
          </a:xfrm>
          <a:prstGeom prst="rect">
            <a:avLst/>
          </a:prstGeom>
          <a:solidFill>
            <a:srgbClr val="568278"/>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4</a:t>
            </a:r>
          </a:p>
        </p:txBody>
      </p:sp>
      <p:sp>
        <p:nvSpPr>
          <p:cNvPr id="339" name="Shape 339"/>
          <p:cNvSpPr txBox="1"/>
          <p:nvPr/>
        </p:nvSpPr>
        <p:spPr>
          <a:xfrm>
            <a:off x="5161555" y="1314450"/>
            <a:ext cx="354584" cy="346248"/>
          </a:xfrm>
          <a:prstGeom prst="rect">
            <a:avLst/>
          </a:prstGeom>
          <a:solidFill>
            <a:srgbClr val="BA8E2C"/>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2</a:t>
            </a:r>
          </a:p>
        </p:txBody>
      </p:sp>
      <p:sp>
        <p:nvSpPr>
          <p:cNvPr id="340" name="Shape 340"/>
          <p:cNvSpPr txBox="1"/>
          <p:nvPr/>
        </p:nvSpPr>
        <p:spPr>
          <a:xfrm>
            <a:off x="1124382" y="1314450"/>
            <a:ext cx="387101" cy="346248"/>
          </a:xfrm>
          <a:prstGeom prst="rect">
            <a:avLst/>
          </a:prstGeom>
          <a:solidFill>
            <a:schemeClr val="accent2"/>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1</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Know What Is In The Permit</a:t>
            </a:r>
          </a:p>
        </p:txBody>
      </p:sp>
      <p:sp>
        <p:nvSpPr>
          <p:cNvPr id="135" name="Shape 135"/>
          <p:cNvSpPr txBox="1">
            <a:spLocks noGrp="1"/>
          </p:cNvSpPr>
          <p:nvPr>
            <p:ph type="body" idx="1"/>
          </p:nvPr>
        </p:nvSpPr>
        <p:spPr>
          <a:xfrm>
            <a:off x="612647" y="1200150"/>
            <a:ext cx="8153399" cy="337185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 sz="2900" b="0" i="0" u="none" strike="noStrike" cap="none" baseline="0">
                <a:solidFill>
                  <a:schemeClr val="dk1"/>
                </a:solidFill>
                <a:latin typeface="Arial"/>
                <a:ea typeface="Arial"/>
                <a:cs typeface="Arial"/>
                <a:sym typeface="Arial"/>
              </a:rPr>
              <a:t>Just getting the permit isn’t the end. You need know what is in it so you stay in compliance.</a:t>
            </a:r>
          </a:p>
          <a:p>
            <a:pPr marL="320040" marR="0" lvl="0" indent="-209550" algn="l" rtl="0">
              <a:spcBef>
                <a:spcPts val="700"/>
              </a:spcBef>
              <a:buClr>
                <a:schemeClr val="accent2"/>
              </a:buClr>
              <a:buFont typeface="Noto Symbol"/>
              <a:buNone/>
            </a:pPr>
            <a:endParaRPr sz="2900" b="0" i="0" u="none" strike="noStrike" cap="none" baseline="0">
              <a:solidFill>
                <a:schemeClr val="dk1"/>
              </a:solidFill>
              <a:latin typeface="Arial"/>
              <a:ea typeface="Arial"/>
              <a:cs typeface="Arial"/>
              <a:sym typeface="Arial"/>
            </a:endParaRPr>
          </a:p>
          <a:p>
            <a:pPr marL="320040" marR="0" lvl="0" indent="-320040" algn="l" rtl="0">
              <a:spcBef>
                <a:spcPts val="700"/>
              </a:spcBef>
              <a:buClr>
                <a:schemeClr val="accent2"/>
              </a:buClr>
              <a:buSzPct val="59999"/>
              <a:buFont typeface="Noto Symbol"/>
              <a:buChar char="◻"/>
            </a:pPr>
            <a:r>
              <a:rPr lang="en" sz="2900" b="0" i="0" u="none" strike="noStrike" cap="none" baseline="0">
                <a:solidFill>
                  <a:schemeClr val="dk1"/>
                </a:solidFill>
                <a:latin typeface="Arial"/>
                <a:ea typeface="Arial"/>
                <a:cs typeface="Arial"/>
                <a:sym typeface="Arial"/>
              </a:rPr>
              <a:t>Use the permit and your neighbors to find the answers to the questions on the next few slides.</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381000" y="22859"/>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 sz="3600" b="0" i="0" u="none" strike="noStrike" cap="none" baseline="0">
                <a:solidFill>
                  <a:schemeClr val="dk2"/>
                </a:solidFill>
                <a:latin typeface="Arial"/>
                <a:ea typeface="Arial"/>
                <a:cs typeface="Arial"/>
                <a:sym typeface="Arial"/>
              </a:rPr>
              <a:t>Which sanitary facility is in compliance?</a:t>
            </a:r>
            <a:r>
              <a:rPr lang="en" sz="3950" b="0" i="0" u="none" strike="noStrike" cap="none" baseline="0">
                <a:solidFill>
                  <a:schemeClr val="dk2"/>
                </a:solidFill>
                <a:latin typeface="Arial"/>
                <a:ea typeface="Arial"/>
                <a:cs typeface="Arial"/>
                <a:sym typeface="Arial"/>
              </a:rPr>
              <a:t> </a:t>
            </a:r>
          </a:p>
        </p:txBody>
      </p:sp>
      <p:pic>
        <p:nvPicPr>
          <p:cNvPr id="346" name="Shape 346"/>
          <p:cNvPicPr preferRelativeResize="0">
            <a:picLocks noGrp="1"/>
          </p:cNvPicPr>
          <p:nvPr>
            <p:ph type="body" idx="1"/>
          </p:nvPr>
        </p:nvPicPr>
        <p:blipFill rotWithShape="1">
          <a:blip r:embed="rId3">
            <a:alphaModFix/>
          </a:blip>
          <a:srcRect l="31646" t="30109" b="-1"/>
          <a:stretch/>
        </p:blipFill>
        <p:spPr>
          <a:xfrm rot="-5400000">
            <a:off x="820680" y="1539136"/>
            <a:ext cx="3159237" cy="3276600"/>
          </a:xfrm>
          <a:prstGeom prst="rect">
            <a:avLst/>
          </a:prstGeom>
          <a:noFill/>
          <a:ln>
            <a:noFill/>
          </a:ln>
        </p:spPr>
      </p:pic>
      <p:pic>
        <p:nvPicPr>
          <p:cNvPr id="347" name="Shape 347"/>
          <p:cNvPicPr preferRelativeResize="0">
            <a:picLocks noGrp="1"/>
          </p:cNvPicPr>
          <p:nvPr>
            <p:ph type="body" idx="2"/>
          </p:nvPr>
        </p:nvPicPr>
        <p:blipFill rotWithShape="1">
          <a:blip r:embed="rId4">
            <a:alphaModFix/>
          </a:blip>
          <a:srcRect/>
          <a:stretch/>
        </p:blipFill>
        <p:spPr>
          <a:xfrm rot="-5400000">
            <a:off x="4816118" y="1527533"/>
            <a:ext cx="3245566" cy="3276600"/>
          </a:xfrm>
          <a:prstGeom prst="rect">
            <a:avLst/>
          </a:prstGeom>
          <a:noFill/>
          <a:ln>
            <a:noFill/>
          </a:ln>
        </p:spPr>
      </p:pic>
      <p:sp>
        <p:nvSpPr>
          <p:cNvPr id="348" name="Shape 348"/>
          <p:cNvSpPr txBox="1">
            <a:spLocks noGrp="1"/>
          </p:cNvSpPr>
          <p:nvPr>
            <p:ph type="body" idx="3"/>
          </p:nvPr>
        </p:nvSpPr>
        <p:spPr>
          <a:xfrm>
            <a:off x="762000" y="1200150"/>
            <a:ext cx="3276600" cy="480059"/>
          </a:xfrm>
          <a:prstGeom prst="rect">
            <a:avLst/>
          </a:prstGeom>
          <a:solidFill>
            <a:schemeClr val="accent2"/>
          </a:solidFill>
          <a:ln>
            <a:noFill/>
          </a:ln>
        </p:spPr>
        <p:txBody>
          <a:bodyPr lIns="91425" tIns="45700" rIns="91425" bIns="45700" anchor="ctr" anchorCtr="0">
            <a:noAutofit/>
          </a:bodyPr>
          <a:lstStyle/>
          <a:p>
            <a:pPr marL="0" marR="0" lvl="0" indent="0" algn="l" rtl="0">
              <a:spcBef>
                <a:spcPts val="0"/>
              </a:spcBef>
              <a:buClr>
                <a:schemeClr val="accent2"/>
              </a:buClr>
              <a:buSzPct val="25000"/>
              <a:buFont typeface="Noto Symbol"/>
              <a:buNone/>
            </a:pPr>
            <a:r>
              <a:rPr lang="en" sz="2000" b="1" i="0" u="none" strike="noStrike" cap="none" baseline="0">
                <a:solidFill>
                  <a:srgbClr val="FFFFFF"/>
                </a:solidFill>
                <a:latin typeface="Arial"/>
                <a:ea typeface="Arial"/>
                <a:cs typeface="Arial"/>
                <a:sym typeface="Arial"/>
              </a:rPr>
              <a:t>1</a:t>
            </a:r>
          </a:p>
        </p:txBody>
      </p:sp>
      <p:sp>
        <p:nvSpPr>
          <p:cNvPr id="349" name="Shape 349"/>
          <p:cNvSpPr txBox="1">
            <a:spLocks noGrp="1"/>
          </p:cNvSpPr>
          <p:nvPr>
            <p:ph type="body" idx="4"/>
          </p:nvPr>
        </p:nvSpPr>
        <p:spPr>
          <a:xfrm>
            <a:off x="4800600" y="1200150"/>
            <a:ext cx="3276600" cy="480059"/>
          </a:xfrm>
          <a:prstGeom prst="rect">
            <a:avLst/>
          </a:prstGeom>
          <a:solidFill>
            <a:schemeClr val="accent4"/>
          </a:solidFill>
          <a:ln>
            <a:noFill/>
          </a:ln>
        </p:spPr>
        <p:txBody>
          <a:bodyPr lIns="91425" tIns="45700" rIns="91425" bIns="45700" anchor="ctr" anchorCtr="0">
            <a:noAutofit/>
          </a:bodyPr>
          <a:lstStyle/>
          <a:p>
            <a:pPr marL="0" marR="0" lvl="0" indent="0" algn="l" rtl="0">
              <a:spcBef>
                <a:spcPts val="0"/>
              </a:spcBef>
              <a:buClr>
                <a:schemeClr val="accent2"/>
              </a:buClr>
              <a:buSzPct val="25000"/>
              <a:buFont typeface="Noto Symbol"/>
              <a:buNone/>
            </a:pPr>
            <a:r>
              <a:rPr lang="en" sz="2000" b="1" i="0" u="none" strike="noStrike" cap="none" baseline="0">
                <a:solidFill>
                  <a:srgbClr val="FFFFFF"/>
                </a:solidFill>
                <a:latin typeface="Arial"/>
                <a:ea typeface="Arial"/>
                <a:cs typeface="Arial"/>
                <a:sym typeface="Arial"/>
              </a:rPr>
              <a:t>2</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SWPPP Template 8.2.5</a:t>
            </a:r>
          </a:p>
        </p:txBody>
      </p:sp>
      <p:pic>
        <p:nvPicPr>
          <p:cNvPr id="355" name="Shape 355"/>
          <p:cNvPicPr preferRelativeResize="0">
            <a:picLocks noGrp="1"/>
          </p:cNvPicPr>
          <p:nvPr>
            <p:ph type="body" idx="1"/>
          </p:nvPr>
        </p:nvPicPr>
        <p:blipFill rotWithShape="1">
          <a:blip r:embed="rId3">
            <a:alphaModFix/>
          </a:blip>
          <a:srcRect/>
          <a:stretch/>
        </p:blipFill>
        <p:spPr>
          <a:xfrm>
            <a:off x="662972" y="1485900"/>
            <a:ext cx="8103200" cy="262889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609600"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Section 8.2.5 Maintenance</a:t>
            </a:r>
          </a:p>
        </p:txBody>
      </p:sp>
      <p:sp>
        <p:nvSpPr>
          <p:cNvPr id="361" name="Shape 361"/>
          <p:cNvSpPr txBox="1">
            <a:spLocks noGrp="1"/>
          </p:cNvSpPr>
          <p:nvPr>
            <p:ph type="body" idx="1"/>
          </p:nvPr>
        </p:nvSpPr>
        <p:spPr>
          <a:xfrm>
            <a:off x="609600" y="1192175"/>
            <a:ext cx="3886200" cy="3429000"/>
          </a:xfrm>
          <a:prstGeom prst="rect">
            <a:avLst/>
          </a:prstGeom>
          <a:noFill/>
          <a:ln>
            <a:noFill/>
          </a:ln>
        </p:spPr>
        <p:txBody>
          <a:bodyPr lIns="91425" tIns="45700" rIns="91425" bIns="45700" anchor="t" anchorCtr="0">
            <a:noAutofit/>
          </a:bodyPr>
          <a:lstStyle/>
          <a:p>
            <a:pPr marL="320040" marR="0" lvl="0" indent="-331470" algn="l" rtl="0">
              <a:lnSpc>
                <a:spcPct val="80000"/>
              </a:lnSpc>
              <a:spcBef>
                <a:spcPts val="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Must have a specific maintenance plan for every BMP.</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Maintenance and installation must meet manufacturers specifications.</a:t>
            </a:r>
          </a:p>
          <a:p>
            <a:pPr marL="320040" marR="0" lvl="0" indent="-331470" algn="l" rtl="0">
              <a:lnSpc>
                <a:spcPct val="80000"/>
              </a:lnSpc>
              <a:spcBef>
                <a:spcPts val="700"/>
              </a:spcBef>
              <a:buClr>
                <a:schemeClr val="accent2"/>
              </a:buClr>
              <a:buSzPct val="100000"/>
              <a:buFont typeface="Noto Symbol"/>
              <a:buChar char="◻"/>
            </a:pPr>
            <a:r>
              <a:rPr lang="en" sz="1800" b="0" i="0" u="none" strike="noStrike" cap="none" baseline="0">
                <a:solidFill>
                  <a:schemeClr val="dk1"/>
                </a:solidFill>
                <a:latin typeface="Arial"/>
                <a:ea typeface="Arial"/>
                <a:cs typeface="Arial"/>
                <a:sym typeface="Arial"/>
              </a:rPr>
              <a:t>When possible include manufacturer installation and maintenance instructions with the SWPPP</a:t>
            </a:r>
          </a:p>
        </p:txBody>
      </p:sp>
      <p:pic>
        <p:nvPicPr>
          <p:cNvPr id="362" name="Shape 362"/>
          <p:cNvPicPr preferRelativeResize="0">
            <a:picLocks noGrp="1"/>
          </p:cNvPicPr>
          <p:nvPr>
            <p:ph type="body" idx="2"/>
          </p:nvPr>
        </p:nvPicPr>
        <p:blipFill rotWithShape="1">
          <a:blip r:embed="rId3">
            <a:alphaModFix/>
          </a:blip>
          <a:srcRect/>
          <a:stretch/>
        </p:blipFill>
        <p:spPr>
          <a:xfrm>
            <a:off x="4959350" y="1877616"/>
            <a:ext cx="3657600" cy="205739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70337" y="114300"/>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2400" b="0" i="0" u="none" strike="noStrike" cap="none" baseline="0">
                <a:solidFill>
                  <a:schemeClr val="dk2"/>
                </a:solidFill>
                <a:latin typeface="Arial"/>
                <a:ea typeface="Arial"/>
                <a:cs typeface="Arial"/>
                <a:sym typeface="Arial"/>
              </a:rPr>
              <a:t>Even the Best BMPs don’t work if you don’t install them correctly and maintain them!!!</a:t>
            </a:r>
          </a:p>
        </p:txBody>
      </p:sp>
      <p:pic>
        <p:nvPicPr>
          <p:cNvPr id="368" name="Shape 368"/>
          <p:cNvPicPr preferRelativeResize="0">
            <a:picLocks noGrp="1"/>
          </p:cNvPicPr>
          <p:nvPr>
            <p:ph type="body" idx="1"/>
          </p:nvPr>
        </p:nvPicPr>
        <p:blipFill rotWithShape="1">
          <a:blip r:embed="rId3">
            <a:alphaModFix/>
          </a:blip>
          <a:srcRect l="26534" t="32692" r="16102" b="14758"/>
          <a:stretch/>
        </p:blipFill>
        <p:spPr>
          <a:xfrm>
            <a:off x="457200" y="1278977"/>
            <a:ext cx="3380689" cy="1742089"/>
          </a:xfrm>
          <a:prstGeom prst="rect">
            <a:avLst/>
          </a:prstGeom>
          <a:noFill/>
          <a:ln>
            <a:noFill/>
          </a:ln>
        </p:spPr>
      </p:pic>
      <p:pic>
        <p:nvPicPr>
          <p:cNvPr id="369" name="Shape 369"/>
          <p:cNvPicPr preferRelativeResize="0">
            <a:picLocks noGrp="1"/>
          </p:cNvPicPr>
          <p:nvPr>
            <p:ph type="body" idx="2"/>
          </p:nvPr>
        </p:nvPicPr>
        <p:blipFill rotWithShape="1">
          <a:blip r:embed="rId4">
            <a:alphaModFix/>
          </a:blip>
          <a:srcRect/>
          <a:stretch/>
        </p:blipFill>
        <p:spPr>
          <a:xfrm>
            <a:off x="4495800" y="1228725"/>
            <a:ext cx="3200399" cy="1800225"/>
          </a:xfrm>
          <a:prstGeom prst="rect">
            <a:avLst/>
          </a:prstGeom>
          <a:noFill/>
          <a:ln>
            <a:noFill/>
          </a:ln>
        </p:spPr>
      </p:pic>
      <p:pic>
        <p:nvPicPr>
          <p:cNvPr id="370" name="Shape 370"/>
          <p:cNvPicPr preferRelativeResize="0"/>
          <p:nvPr/>
        </p:nvPicPr>
        <p:blipFill rotWithShape="1">
          <a:blip r:embed="rId5">
            <a:alphaModFix/>
          </a:blip>
          <a:srcRect/>
          <a:stretch/>
        </p:blipFill>
        <p:spPr>
          <a:xfrm>
            <a:off x="457200" y="3028950"/>
            <a:ext cx="3250913" cy="1828800"/>
          </a:xfrm>
          <a:prstGeom prst="rect">
            <a:avLst/>
          </a:prstGeom>
          <a:noFill/>
          <a:ln>
            <a:noFill/>
          </a:ln>
        </p:spPr>
      </p:pic>
      <p:pic>
        <p:nvPicPr>
          <p:cNvPr id="371" name="Shape 371"/>
          <p:cNvPicPr preferRelativeResize="0"/>
          <p:nvPr/>
        </p:nvPicPr>
        <p:blipFill rotWithShape="1">
          <a:blip r:embed="rId6">
            <a:alphaModFix/>
          </a:blip>
          <a:srcRect/>
          <a:stretch/>
        </p:blipFill>
        <p:spPr>
          <a:xfrm>
            <a:off x="4495800" y="3175766"/>
            <a:ext cx="3200399" cy="1800225"/>
          </a:xfrm>
          <a:prstGeom prst="rect">
            <a:avLst/>
          </a:prstGeom>
          <a:noFill/>
          <a:ln>
            <a:noFill/>
          </a:ln>
        </p:spPr>
      </p:pic>
      <p:sp>
        <p:nvSpPr>
          <p:cNvPr id="372" name="Shape 372"/>
          <p:cNvSpPr txBox="1"/>
          <p:nvPr/>
        </p:nvSpPr>
        <p:spPr>
          <a:xfrm>
            <a:off x="457200" y="1303019"/>
            <a:ext cx="354584" cy="346248"/>
          </a:xfrm>
          <a:prstGeom prst="rect">
            <a:avLst/>
          </a:prstGeom>
          <a:solidFill>
            <a:schemeClr val="accent2"/>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1</a:t>
            </a:r>
          </a:p>
        </p:txBody>
      </p:sp>
      <p:sp>
        <p:nvSpPr>
          <p:cNvPr id="373" name="Shape 373"/>
          <p:cNvSpPr txBox="1"/>
          <p:nvPr/>
        </p:nvSpPr>
        <p:spPr>
          <a:xfrm>
            <a:off x="4490212" y="1291589"/>
            <a:ext cx="354584" cy="346248"/>
          </a:xfrm>
          <a:prstGeom prst="rect">
            <a:avLst/>
          </a:prstGeom>
          <a:solidFill>
            <a:schemeClr val="accent4"/>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2</a:t>
            </a:r>
          </a:p>
        </p:txBody>
      </p:sp>
      <p:sp>
        <p:nvSpPr>
          <p:cNvPr id="374" name="Shape 374"/>
          <p:cNvSpPr txBox="1"/>
          <p:nvPr/>
        </p:nvSpPr>
        <p:spPr>
          <a:xfrm>
            <a:off x="457200" y="3028950"/>
            <a:ext cx="354584" cy="346248"/>
          </a:xfrm>
          <a:prstGeom prst="rect">
            <a:avLst/>
          </a:prstGeom>
          <a:solidFill>
            <a:srgbClr val="C00000"/>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3</a:t>
            </a:r>
          </a:p>
        </p:txBody>
      </p:sp>
      <p:sp>
        <p:nvSpPr>
          <p:cNvPr id="375" name="Shape 375"/>
          <p:cNvSpPr txBox="1"/>
          <p:nvPr/>
        </p:nvSpPr>
        <p:spPr>
          <a:xfrm>
            <a:off x="4495800" y="3167783"/>
            <a:ext cx="354584" cy="346248"/>
          </a:xfrm>
          <a:prstGeom prst="rect">
            <a:avLst/>
          </a:prstGeom>
          <a:solidFill>
            <a:srgbClr val="568278"/>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4</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533400" y="171450"/>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2400" b="0" i="0" u="none" strike="noStrike" cap="none" baseline="0">
                <a:solidFill>
                  <a:schemeClr val="dk2"/>
                </a:solidFill>
                <a:latin typeface="Arial"/>
                <a:ea typeface="Arial"/>
                <a:cs typeface="Arial"/>
                <a:sym typeface="Arial"/>
              </a:rPr>
              <a:t>Even the Best BMPs don’t work if you don’t install them correctly and maintain them!!!</a:t>
            </a:r>
          </a:p>
        </p:txBody>
      </p:sp>
      <p:pic>
        <p:nvPicPr>
          <p:cNvPr id="381" name="Shape 381"/>
          <p:cNvPicPr preferRelativeResize="0">
            <a:picLocks noGrp="1"/>
          </p:cNvPicPr>
          <p:nvPr>
            <p:ph type="body" idx="1"/>
          </p:nvPr>
        </p:nvPicPr>
        <p:blipFill rotWithShape="1">
          <a:blip r:embed="rId3">
            <a:alphaModFix/>
          </a:blip>
          <a:srcRect/>
          <a:stretch/>
        </p:blipFill>
        <p:spPr>
          <a:xfrm>
            <a:off x="685800" y="1314450"/>
            <a:ext cx="3429000" cy="1529148"/>
          </a:xfrm>
          <a:prstGeom prst="rect">
            <a:avLst/>
          </a:prstGeom>
          <a:noFill/>
          <a:ln>
            <a:noFill/>
          </a:ln>
        </p:spPr>
      </p:pic>
      <p:pic>
        <p:nvPicPr>
          <p:cNvPr id="382" name="Shape 382"/>
          <p:cNvPicPr preferRelativeResize="0">
            <a:picLocks noGrp="1"/>
          </p:cNvPicPr>
          <p:nvPr>
            <p:ph type="body" idx="2"/>
          </p:nvPr>
        </p:nvPicPr>
        <p:blipFill rotWithShape="1">
          <a:blip r:embed="rId4">
            <a:alphaModFix/>
          </a:blip>
          <a:srcRect l="31609" t="18181" r="16856" b="32915"/>
          <a:stretch/>
        </p:blipFill>
        <p:spPr>
          <a:xfrm>
            <a:off x="5029200" y="3341008"/>
            <a:ext cx="3810489" cy="1657350"/>
          </a:xfrm>
          <a:prstGeom prst="rect">
            <a:avLst/>
          </a:prstGeom>
          <a:noFill/>
          <a:ln>
            <a:noFill/>
          </a:ln>
        </p:spPr>
      </p:pic>
      <p:pic>
        <p:nvPicPr>
          <p:cNvPr id="383" name="Shape 383"/>
          <p:cNvPicPr preferRelativeResize="0">
            <a:picLocks noGrp="1"/>
          </p:cNvPicPr>
          <p:nvPr>
            <p:ph type="body" idx="3"/>
          </p:nvPr>
        </p:nvPicPr>
        <p:blipFill rotWithShape="1">
          <a:blip r:embed="rId5">
            <a:alphaModFix/>
          </a:blip>
          <a:srcRect/>
          <a:stretch/>
        </p:blipFill>
        <p:spPr>
          <a:xfrm>
            <a:off x="5175250" y="1275036"/>
            <a:ext cx="3511549" cy="1943100"/>
          </a:xfrm>
          <a:prstGeom prst="rect">
            <a:avLst/>
          </a:prstGeom>
          <a:noFill/>
          <a:ln>
            <a:noFill/>
          </a:ln>
        </p:spPr>
      </p:pic>
      <p:pic>
        <p:nvPicPr>
          <p:cNvPr id="384" name="Shape 384"/>
          <p:cNvPicPr preferRelativeResize="0"/>
          <p:nvPr/>
        </p:nvPicPr>
        <p:blipFill rotWithShape="1">
          <a:blip r:embed="rId6">
            <a:alphaModFix/>
          </a:blip>
          <a:srcRect/>
          <a:stretch/>
        </p:blipFill>
        <p:spPr>
          <a:xfrm>
            <a:off x="578068" y="3006089"/>
            <a:ext cx="3612930" cy="2032273"/>
          </a:xfrm>
          <a:prstGeom prst="rect">
            <a:avLst/>
          </a:prstGeom>
          <a:noFill/>
          <a:ln>
            <a:noFill/>
          </a:ln>
        </p:spPr>
      </p:pic>
      <p:sp>
        <p:nvSpPr>
          <p:cNvPr id="385" name="Shape 385"/>
          <p:cNvSpPr txBox="1"/>
          <p:nvPr/>
        </p:nvSpPr>
        <p:spPr>
          <a:xfrm>
            <a:off x="609600" y="1314450"/>
            <a:ext cx="354584" cy="346248"/>
          </a:xfrm>
          <a:prstGeom prst="rect">
            <a:avLst/>
          </a:prstGeom>
          <a:solidFill>
            <a:schemeClr val="accent2"/>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1</a:t>
            </a:r>
          </a:p>
        </p:txBody>
      </p:sp>
      <p:sp>
        <p:nvSpPr>
          <p:cNvPr id="386" name="Shape 386"/>
          <p:cNvSpPr txBox="1"/>
          <p:nvPr/>
        </p:nvSpPr>
        <p:spPr>
          <a:xfrm>
            <a:off x="5181600" y="1232765"/>
            <a:ext cx="354584" cy="346248"/>
          </a:xfrm>
          <a:prstGeom prst="rect">
            <a:avLst/>
          </a:prstGeom>
          <a:solidFill>
            <a:schemeClr val="accent4"/>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2</a:t>
            </a:r>
          </a:p>
        </p:txBody>
      </p:sp>
      <p:sp>
        <p:nvSpPr>
          <p:cNvPr id="387" name="Shape 387"/>
          <p:cNvSpPr txBox="1"/>
          <p:nvPr/>
        </p:nvSpPr>
        <p:spPr>
          <a:xfrm>
            <a:off x="578068" y="3006089"/>
            <a:ext cx="354584" cy="346248"/>
          </a:xfrm>
          <a:prstGeom prst="rect">
            <a:avLst/>
          </a:prstGeom>
          <a:solidFill>
            <a:srgbClr val="C00000"/>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3</a:t>
            </a:r>
          </a:p>
        </p:txBody>
      </p:sp>
      <p:sp>
        <p:nvSpPr>
          <p:cNvPr id="388" name="Shape 388"/>
          <p:cNvSpPr txBox="1"/>
          <p:nvPr/>
        </p:nvSpPr>
        <p:spPr>
          <a:xfrm>
            <a:off x="4876800" y="3344257"/>
            <a:ext cx="354584" cy="346248"/>
          </a:xfrm>
          <a:prstGeom prst="rect">
            <a:avLst/>
          </a:prstGeom>
          <a:solidFill>
            <a:srgbClr val="568278"/>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4</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114300"/>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2400" b="0" i="0" u="none" strike="noStrike" cap="none" baseline="0">
                <a:solidFill>
                  <a:schemeClr val="dk2"/>
                </a:solidFill>
                <a:latin typeface="Arial"/>
                <a:ea typeface="Arial"/>
                <a:cs typeface="Arial"/>
                <a:sym typeface="Arial"/>
              </a:rPr>
              <a:t>Even the Best BMPs don’t work if you don’t install them correctly and maintain them!!!</a:t>
            </a:r>
          </a:p>
        </p:txBody>
      </p:sp>
      <p:pic>
        <p:nvPicPr>
          <p:cNvPr id="394" name="Shape 394"/>
          <p:cNvPicPr preferRelativeResize="0">
            <a:picLocks noGrp="1"/>
          </p:cNvPicPr>
          <p:nvPr>
            <p:ph type="body" idx="1"/>
          </p:nvPr>
        </p:nvPicPr>
        <p:blipFill rotWithShape="1">
          <a:blip r:embed="rId3">
            <a:alphaModFix/>
          </a:blip>
          <a:srcRect/>
          <a:stretch/>
        </p:blipFill>
        <p:spPr>
          <a:xfrm>
            <a:off x="533400" y="1485900"/>
            <a:ext cx="3581399" cy="2014537"/>
          </a:xfrm>
          <a:prstGeom prst="rect">
            <a:avLst/>
          </a:prstGeom>
          <a:noFill/>
          <a:ln>
            <a:noFill/>
          </a:ln>
        </p:spPr>
      </p:pic>
      <p:pic>
        <p:nvPicPr>
          <p:cNvPr id="395" name="Shape 395"/>
          <p:cNvPicPr preferRelativeResize="0">
            <a:picLocks noGrp="1"/>
          </p:cNvPicPr>
          <p:nvPr>
            <p:ph type="body" idx="2"/>
          </p:nvPr>
        </p:nvPicPr>
        <p:blipFill rotWithShape="1">
          <a:blip r:embed="rId4">
            <a:alphaModFix/>
          </a:blip>
          <a:srcRect/>
          <a:stretch/>
        </p:blipFill>
        <p:spPr>
          <a:xfrm>
            <a:off x="4541837" y="1314450"/>
            <a:ext cx="4022724" cy="2263556"/>
          </a:xfrm>
          <a:prstGeom prst="rect">
            <a:avLst/>
          </a:prstGeom>
          <a:noFill/>
          <a:ln>
            <a:noFill/>
          </a:ln>
        </p:spPr>
      </p:pic>
      <p:pic>
        <p:nvPicPr>
          <p:cNvPr id="396" name="Shape 396"/>
          <p:cNvPicPr preferRelativeResize="0"/>
          <p:nvPr/>
        </p:nvPicPr>
        <p:blipFill rotWithShape="1">
          <a:blip r:embed="rId5">
            <a:alphaModFix/>
          </a:blip>
          <a:srcRect/>
          <a:stretch/>
        </p:blipFill>
        <p:spPr>
          <a:xfrm>
            <a:off x="2819400" y="3343275"/>
            <a:ext cx="3200399" cy="1800225"/>
          </a:xfrm>
          <a:prstGeom prst="rect">
            <a:avLst/>
          </a:prstGeom>
          <a:noFill/>
          <a:ln>
            <a:noFill/>
          </a:ln>
        </p:spPr>
      </p:pic>
      <p:sp>
        <p:nvSpPr>
          <p:cNvPr id="397" name="Shape 397"/>
          <p:cNvSpPr txBox="1"/>
          <p:nvPr/>
        </p:nvSpPr>
        <p:spPr>
          <a:xfrm>
            <a:off x="609600" y="1314450"/>
            <a:ext cx="354584" cy="346248"/>
          </a:xfrm>
          <a:prstGeom prst="rect">
            <a:avLst/>
          </a:prstGeom>
          <a:solidFill>
            <a:schemeClr val="accent2"/>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1</a:t>
            </a:r>
          </a:p>
        </p:txBody>
      </p:sp>
      <p:sp>
        <p:nvSpPr>
          <p:cNvPr id="398" name="Shape 398"/>
          <p:cNvSpPr txBox="1"/>
          <p:nvPr/>
        </p:nvSpPr>
        <p:spPr>
          <a:xfrm>
            <a:off x="4474971" y="1244195"/>
            <a:ext cx="354584" cy="346248"/>
          </a:xfrm>
          <a:prstGeom prst="rect">
            <a:avLst/>
          </a:prstGeom>
          <a:solidFill>
            <a:schemeClr val="accent4"/>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2</a:t>
            </a:r>
          </a:p>
        </p:txBody>
      </p:sp>
      <p:sp>
        <p:nvSpPr>
          <p:cNvPr id="399" name="Shape 399"/>
          <p:cNvSpPr txBox="1"/>
          <p:nvPr/>
        </p:nvSpPr>
        <p:spPr>
          <a:xfrm>
            <a:off x="2819400" y="3343275"/>
            <a:ext cx="354584" cy="346248"/>
          </a:xfrm>
          <a:prstGeom prst="rect">
            <a:avLst/>
          </a:prstGeom>
          <a:solidFill>
            <a:srgbClr val="C00000"/>
          </a:solid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chemeClr val="lt1"/>
                </a:solidFill>
                <a:latin typeface="Arial"/>
                <a:ea typeface="Arial"/>
                <a:cs typeface="Arial"/>
                <a:sym typeface="Arial"/>
              </a:rPr>
              <a:t>3</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SWPPP Template 8.2.6</a:t>
            </a:r>
          </a:p>
        </p:txBody>
      </p:sp>
      <p:pic>
        <p:nvPicPr>
          <p:cNvPr id="405" name="Shape 405"/>
          <p:cNvPicPr preferRelativeResize="0">
            <a:picLocks noGrp="1"/>
          </p:cNvPicPr>
          <p:nvPr>
            <p:ph type="body" idx="1"/>
          </p:nvPr>
        </p:nvPicPr>
        <p:blipFill rotWithShape="1">
          <a:blip r:embed="rId3">
            <a:alphaModFix/>
          </a:blip>
          <a:srcRect/>
          <a:stretch/>
        </p:blipFill>
        <p:spPr>
          <a:xfrm>
            <a:off x="612775" y="1314450"/>
            <a:ext cx="8153399" cy="308609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Inspections</a:t>
            </a:r>
          </a:p>
        </p:txBody>
      </p:sp>
      <p:sp>
        <p:nvSpPr>
          <p:cNvPr id="411" name="Shape 411"/>
          <p:cNvSpPr txBox="1">
            <a:spLocks noGrp="1"/>
          </p:cNvSpPr>
          <p:nvPr>
            <p:ph type="body" idx="1"/>
          </p:nvPr>
        </p:nvSpPr>
        <p:spPr>
          <a:xfrm>
            <a:off x="257175" y="1314450"/>
            <a:ext cx="2186099" cy="1643099"/>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1000"/>
              </a:spcAft>
              <a:buClr>
                <a:schemeClr val="accent2"/>
              </a:buClr>
              <a:buSzPct val="25000"/>
              <a:buFont typeface="Noto Symbol"/>
              <a:buNone/>
            </a:pPr>
            <a:r>
              <a:rPr lang="en" sz="2400" b="0" i="0" u="none" strike="noStrike" cap="none" baseline="0">
                <a:solidFill>
                  <a:schemeClr val="dk1"/>
                </a:solidFill>
                <a:latin typeface="Arial"/>
                <a:ea typeface="Arial"/>
                <a:cs typeface="Arial"/>
                <a:sym typeface="Arial"/>
              </a:rPr>
              <a:t>Requirements</a:t>
            </a:r>
          </a:p>
        </p:txBody>
      </p:sp>
      <p:sp>
        <p:nvSpPr>
          <p:cNvPr id="412" name="Shape 412"/>
          <p:cNvSpPr txBox="1">
            <a:spLocks noGrp="1"/>
          </p:cNvSpPr>
          <p:nvPr>
            <p:ph type="body" idx="2"/>
          </p:nvPr>
        </p:nvSpPr>
        <p:spPr>
          <a:xfrm>
            <a:off x="2553300" y="1028700"/>
            <a:ext cx="6590699" cy="3503999"/>
          </a:xfrm>
          <a:prstGeom prst="rect">
            <a:avLst/>
          </a:prstGeom>
          <a:noFill/>
          <a:ln>
            <a:noFill/>
          </a:ln>
        </p:spPr>
        <p:txBody>
          <a:bodyPr lIns="91425" tIns="45700" rIns="91425" bIns="45700" anchor="t" anchorCtr="0">
            <a:noAutofit/>
          </a:bodyPr>
          <a:lstStyle/>
          <a:p>
            <a:pPr marL="320040" marR="0" lvl="0" indent="-348615" algn="l" rtl="0">
              <a:lnSpc>
                <a:spcPct val="80000"/>
              </a:lnSpc>
              <a:spcBef>
                <a:spcPts val="0"/>
              </a:spcBef>
              <a:buClr>
                <a:schemeClr val="accent2"/>
              </a:buClr>
              <a:buSzPct val="100000"/>
              <a:buFont typeface="Noto Symbol"/>
              <a:buChar char="◻"/>
            </a:pPr>
            <a:r>
              <a:rPr lang="en" sz="1800" b="1" i="1" u="none" strike="noStrike" cap="none" baseline="0">
                <a:solidFill>
                  <a:schemeClr val="dk1"/>
                </a:solidFill>
                <a:latin typeface="Arial"/>
                <a:ea typeface="Arial"/>
                <a:cs typeface="Arial"/>
                <a:sym typeface="Arial"/>
              </a:rPr>
              <a:t>Inspection Reports (see Part 9.7)</a:t>
            </a:r>
            <a:r>
              <a:rPr lang="en" sz="1800" b="1" i="0" u="none" strike="noStrike" cap="none" baseline="0">
                <a:solidFill>
                  <a:schemeClr val="dk1"/>
                </a:solidFill>
                <a:latin typeface="Arial"/>
                <a:ea typeface="Arial"/>
                <a:cs typeface="Arial"/>
                <a:sym typeface="Arial"/>
              </a:rPr>
              <a:t>Within 24 hours of completing each inspection, you are required to complete an inspection report that includes:</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Date/ Time of inspection;</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Names and titles of persons conducting the inspection;</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Summary of inspection findings;</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Corrective actions taken</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Dates and amounts of precipitation events that exceed 0.5 inches in a 24 hour period.</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Documentation of any changes made to the SWPPP and SWPPP site map.</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A statement indicating whether the site complies with the SWPPP or not.</a:t>
            </a:r>
          </a:p>
          <a:p>
            <a:pPr marL="640080" marR="0" lvl="1" indent="-284480" algn="l" rtl="0">
              <a:lnSpc>
                <a:spcPct val="80000"/>
              </a:lnSpc>
              <a:spcBef>
                <a:spcPts val="550"/>
              </a:spcBef>
              <a:buClr>
                <a:schemeClr val="accent1"/>
              </a:buClr>
              <a:buSzPct val="100000"/>
              <a:buFont typeface="Noto Symbol"/>
              <a:buChar char="⬜"/>
            </a:pPr>
            <a:r>
              <a:rPr lang="en" b="0" i="0" u="none" strike="noStrike" cap="none" baseline="0">
                <a:solidFill>
                  <a:schemeClr val="dk1"/>
                </a:solidFill>
                <a:latin typeface="Arial"/>
                <a:ea typeface="Arial"/>
                <a:cs typeface="Arial"/>
                <a:sym typeface="Arial"/>
              </a:rPr>
              <a:t>The inspection report must the SIGNED and CERTIFIED.</a:t>
            </a:r>
          </a:p>
          <a:p>
            <a:pPr marL="320040" marR="0" lvl="0" indent="-234429" algn="l" rtl="0">
              <a:lnSpc>
                <a:spcPct val="80000"/>
              </a:lnSpc>
              <a:spcBef>
                <a:spcPts val="700"/>
              </a:spcBef>
              <a:buClr>
                <a:schemeClr val="accent2"/>
              </a:buClr>
              <a:buFont typeface="Noto Symbol"/>
              <a:buNone/>
            </a:pPr>
            <a:endParaRPr sz="225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8.2.6 Inspections</a:t>
            </a:r>
          </a:p>
        </p:txBody>
      </p:sp>
      <p:sp>
        <p:nvSpPr>
          <p:cNvPr id="418" name="Shape 418"/>
          <p:cNvSpPr txBox="1">
            <a:spLocks noGrp="1"/>
          </p:cNvSpPr>
          <p:nvPr>
            <p:ph type="body" idx="1"/>
          </p:nvPr>
        </p:nvSpPr>
        <p:spPr>
          <a:xfrm>
            <a:off x="609600" y="1314450"/>
            <a:ext cx="2666999" cy="1771650"/>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1000"/>
              </a:spcAft>
              <a:buClr>
                <a:schemeClr val="accent2"/>
              </a:buClr>
              <a:buSzPct val="25000"/>
              <a:buFont typeface="Noto Symbol"/>
              <a:buNone/>
            </a:pPr>
            <a:r>
              <a:rPr lang="en" sz="3600" b="0" i="0" u="none" strike="noStrike" cap="none" baseline="0">
                <a:solidFill>
                  <a:schemeClr val="dk1"/>
                </a:solidFill>
                <a:latin typeface="Arial"/>
                <a:ea typeface="Arial"/>
                <a:cs typeface="Arial"/>
                <a:sym typeface="Arial"/>
              </a:rPr>
              <a:t>Common Errors</a:t>
            </a:r>
          </a:p>
        </p:txBody>
      </p:sp>
      <p:sp>
        <p:nvSpPr>
          <p:cNvPr id="419" name="Shape 419"/>
          <p:cNvSpPr txBox="1">
            <a:spLocks noGrp="1"/>
          </p:cNvSpPr>
          <p:nvPr>
            <p:ph type="body" idx="2"/>
          </p:nvPr>
        </p:nvSpPr>
        <p:spPr>
          <a:xfrm>
            <a:off x="3505200" y="1314450"/>
            <a:ext cx="5257799" cy="3314700"/>
          </a:xfrm>
          <a:prstGeom prst="rect">
            <a:avLst/>
          </a:prstGeom>
          <a:noFill/>
          <a:ln>
            <a:noFill/>
          </a:ln>
        </p:spPr>
        <p:txBody>
          <a:bodyPr lIns="91425" tIns="45700" rIns="91425" bIns="45700" anchor="t" anchorCtr="0">
            <a:noAutofit/>
          </a:bodyPr>
          <a:lstStyle/>
          <a:p>
            <a:pPr marL="320040" marR="0" lvl="0" indent="-361950" algn="l" rtl="0">
              <a:spcBef>
                <a:spcPts val="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Inspections not being conducted</a:t>
            </a:r>
          </a:p>
          <a:p>
            <a:pPr marL="320040" marR="0" lvl="0" indent="-36195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Inspections are conducted on a different schedule than what is written in the SWPPP.</a:t>
            </a:r>
          </a:p>
          <a:p>
            <a:pPr marL="640080" marR="0" lvl="1" indent="-321310" algn="l" rtl="0">
              <a:spcBef>
                <a:spcPts val="550"/>
              </a:spcBef>
              <a:buClr>
                <a:schemeClr val="accent1"/>
              </a:buClr>
              <a:buSzPct val="100000"/>
              <a:buFont typeface="Noto Symbol"/>
              <a:buChar char="⬜"/>
            </a:pPr>
            <a:r>
              <a:rPr lang="en" sz="2400" b="0" i="0" u="none" strike="noStrike" cap="none" baseline="0">
                <a:solidFill>
                  <a:schemeClr val="dk1"/>
                </a:solidFill>
                <a:latin typeface="Arial"/>
                <a:ea typeface="Arial"/>
                <a:cs typeface="Arial"/>
                <a:sym typeface="Arial"/>
              </a:rPr>
              <a:t>Special inspection pen.</a:t>
            </a:r>
          </a:p>
          <a:p>
            <a:pPr marL="320040" marR="0" lvl="0" indent="-36195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Lack of Compliance Statement.</a:t>
            </a:r>
          </a:p>
          <a:p>
            <a:pPr marL="320040" marR="0" lvl="0" indent="-36195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Inspection not certified.</a:t>
            </a:r>
          </a:p>
          <a:p>
            <a:pPr marL="320040" marR="0" lvl="0" indent="-36195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Inspection not signed.</a:t>
            </a:r>
          </a:p>
          <a:p>
            <a:pPr marL="320040" marR="0" lvl="0" indent="-209550" algn="l" rtl="0">
              <a:spcBef>
                <a:spcPts val="700"/>
              </a:spcBef>
              <a:buClr>
                <a:schemeClr val="accent2"/>
              </a:buClr>
              <a:buFont typeface="Noto Symbol"/>
              <a:buNone/>
            </a:pPr>
            <a:endParaRPr sz="2900" b="0" i="0" u="none" strike="noStrike" cap="none" baseline="0">
              <a:solidFill>
                <a:schemeClr val="dk1"/>
              </a:solidFill>
              <a:latin typeface="Arial"/>
              <a:ea typeface="Arial"/>
              <a:cs typeface="Arial"/>
              <a:sym typeface="Arial"/>
            </a:endParaRPr>
          </a:p>
          <a:p>
            <a:pPr marL="320040" marR="0" lvl="0" indent="-209550" algn="l" rtl="0">
              <a:spcBef>
                <a:spcPts val="700"/>
              </a:spcBef>
              <a:buClr>
                <a:schemeClr val="accent2"/>
              </a:buClr>
              <a:buFont typeface="Noto Symbol"/>
              <a:buNone/>
            </a:pPr>
            <a:endParaRPr sz="29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3000" b="0" i="0" u="none" strike="noStrike" cap="none" baseline="0">
                <a:solidFill>
                  <a:schemeClr val="dk2"/>
                </a:solidFill>
                <a:latin typeface="Arial"/>
                <a:ea typeface="Arial"/>
                <a:cs typeface="Arial"/>
                <a:sym typeface="Arial"/>
              </a:rPr>
              <a:t>8.2.7 and 9.7.8 Certification and Signature</a:t>
            </a:r>
          </a:p>
        </p:txBody>
      </p:sp>
      <p:pic>
        <p:nvPicPr>
          <p:cNvPr id="425" name="Shape 425"/>
          <p:cNvPicPr preferRelativeResize="0">
            <a:picLocks noGrp="1"/>
          </p:cNvPicPr>
          <p:nvPr>
            <p:ph type="body" idx="1"/>
          </p:nvPr>
        </p:nvPicPr>
        <p:blipFill rotWithShape="1">
          <a:blip r:embed="rId3">
            <a:alphaModFix/>
          </a:blip>
          <a:srcRect/>
          <a:stretch/>
        </p:blipFill>
        <p:spPr>
          <a:xfrm>
            <a:off x="612775" y="1300319"/>
            <a:ext cx="8153399" cy="3385981"/>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 sz="2400" b="0" i="0" u="none" strike="noStrike" cap="none" baseline="0">
                <a:solidFill>
                  <a:schemeClr val="dk2"/>
                </a:solidFill>
                <a:latin typeface="Arial"/>
                <a:ea typeface="Arial"/>
                <a:cs typeface="Arial"/>
                <a:sym typeface="Arial"/>
              </a:rPr>
              <a:t>Use the permit to answer the question. Write the page number and section number you found the answer on</a:t>
            </a:r>
            <a:r>
              <a:rPr lang="en" sz="2400" b="1" i="0" u="none" strike="noStrike" cap="none" baseline="0">
                <a:solidFill>
                  <a:schemeClr val="dk2"/>
                </a:solidFill>
                <a:latin typeface="Arial"/>
                <a:ea typeface="Arial"/>
                <a:cs typeface="Arial"/>
                <a:sym typeface="Arial"/>
              </a:rPr>
              <a:t>.</a:t>
            </a:r>
          </a:p>
        </p:txBody>
      </p:sp>
      <p:sp>
        <p:nvSpPr>
          <p:cNvPr id="141" name="Shape 141"/>
          <p:cNvSpPr txBox="1">
            <a:spLocks noGrp="1"/>
          </p:cNvSpPr>
          <p:nvPr>
            <p:ph type="body" idx="1"/>
          </p:nvPr>
        </p:nvSpPr>
        <p:spPr>
          <a:xfrm>
            <a:off x="457200" y="1314450"/>
            <a:ext cx="8229600" cy="3600450"/>
          </a:xfrm>
          <a:prstGeom prst="rect">
            <a:avLst/>
          </a:prstGeom>
          <a:noFill/>
          <a:ln>
            <a:noFill/>
          </a:ln>
        </p:spPr>
        <p:txBody>
          <a:bodyPr lIns="91425" tIns="45700" rIns="91425" bIns="45700" anchor="t" anchorCtr="0">
            <a:noAutofit/>
          </a:bodyPr>
          <a:lstStyle/>
          <a:p>
            <a:pPr marL="320040" marR="0" lvl="0" indent="-331470" algn="l" rtl="0">
              <a:lnSpc>
                <a:spcPct val="90000"/>
              </a:lnSpc>
              <a:spcBef>
                <a:spcPts val="0"/>
              </a:spcBef>
              <a:buClr>
                <a:schemeClr val="accent2"/>
              </a:buClr>
              <a:buSzPct val="100000"/>
              <a:buFont typeface="Noto Symbol"/>
              <a:buChar char="◻"/>
            </a:pPr>
            <a:r>
              <a:rPr lang="en" sz="1800">
                <a:solidFill>
                  <a:schemeClr val="dk1"/>
                </a:solidFill>
              </a:rPr>
              <a:t>1. </a:t>
            </a:r>
            <a:r>
              <a:rPr lang="en" sz="1800" b="0" i="0" u="none" strike="noStrike" cap="none" baseline="0">
                <a:solidFill>
                  <a:schemeClr val="dk1"/>
                </a:solidFill>
                <a:latin typeface="Arial"/>
                <a:ea typeface="Arial"/>
                <a:cs typeface="Arial"/>
                <a:sym typeface="Arial"/>
              </a:rPr>
              <a:t>You are done with construction and want to terminate the permit, but have been told the site must be “Finally Stabilized” what do you have to do to reach final stabilization?</a:t>
            </a:r>
          </a:p>
          <a:p>
            <a:pPr marL="320040" marR="0" lvl="0" indent="-331470" algn="l" rtl="0">
              <a:lnSpc>
                <a:spcPct val="90000"/>
              </a:lnSpc>
              <a:spcBef>
                <a:spcPts val="700"/>
              </a:spcBef>
              <a:buClr>
                <a:schemeClr val="accent2"/>
              </a:buClr>
              <a:buSzPct val="100000"/>
              <a:buFont typeface="Noto Symbol"/>
              <a:buChar char="◻"/>
            </a:pPr>
            <a:r>
              <a:rPr lang="en" sz="1800">
                <a:solidFill>
                  <a:schemeClr val="dk1"/>
                </a:solidFill>
              </a:rPr>
              <a:t>2. </a:t>
            </a:r>
            <a:r>
              <a:rPr lang="en" sz="1800" b="0" i="0" u="none" strike="noStrike" cap="none" baseline="0">
                <a:solidFill>
                  <a:schemeClr val="dk1"/>
                </a:solidFill>
                <a:latin typeface="Arial"/>
                <a:ea typeface="Arial"/>
                <a:cs typeface="Arial"/>
                <a:sym typeface="Arial"/>
              </a:rPr>
              <a:t>What are 3 signs of visible or measurable erosion?</a:t>
            </a:r>
          </a:p>
          <a:p>
            <a:pPr marL="320040" marR="0" lvl="0" indent="-331470" algn="l" rtl="0">
              <a:lnSpc>
                <a:spcPct val="90000"/>
              </a:lnSpc>
              <a:spcBef>
                <a:spcPts val="700"/>
              </a:spcBef>
              <a:buClr>
                <a:schemeClr val="accent2"/>
              </a:buClr>
              <a:buSzPct val="100000"/>
              <a:buFont typeface="Noto Symbol"/>
              <a:buChar char="◻"/>
            </a:pPr>
            <a:r>
              <a:rPr lang="en" sz="1800">
                <a:solidFill>
                  <a:schemeClr val="dk1"/>
                </a:solidFill>
              </a:rPr>
              <a:t>3. </a:t>
            </a:r>
            <a:r>
              <a:rPr lang="en" sz="1800" b="0" i="0" u="none" strike="noStrike" cap="none" baseline="0">
                <a:solidFill>
                  <a:schemeClr val="dk1"/>
                </a:solidFill>
                <a:latin typeface="Arial"/>
                <a:ea typeface="Arial"/>
                <a:cs typeface="Arial"/>
                <a:sym typeface="Arial"/>
              </a:rPr>
              <a:t>When sediment is tracked from a construction site to paved areas how long does the company have to remove that tracked sediment from the pavement?</a:t>
            </a:r>
          </a:p>
          <a:p>
            <a:pPr marL="320040" marR="0" lvl="0" indent="-331470" algn="l" rtl="0">
              <a:lnSpc>
                <a:spcPct val="90000"/>
              </a:lnSpc>
              <a:spcBef>
                <a:spcPts val="700"/>
              </a:spcBef>
              <a:buClr>
                <a:schemeClr val="accent2"/>
              </a:buClr>
              <a:buSzPct val="100000"/>
              <a:buFont typeface="Noto Symbol"/>
              <a:buChar char="◻"/>
            </a:pPr>
            <a:r>
              <a:rPr lang="en" sz="1800">
                <a:solidFill>
                  <a:schemeClr val="dk1"/>
                </a:solidFill>
              </a:rPr>
              <a:t>4. </a:t>
            </a:r>
            <a:r>
              <a:rPr lang="en" sz="1800" b="0" i="0" u="none" strike="noStrike" cap="none" baseline="0">
                <a:solidFill>
                  <a:schemeClr val="dk1"/>
                </a:solidFill>
                <a:latin typeface="Arial"/>
                <a:ea typeface="Arial"/>
                <a:cs typeface="Arial"/>
                <a:sym typeface="Arial"/>
              </a:rPr>
              <a:t>What are 4 prohibited water discharges according to the permit?</a:t>
            </a:r>
          </a:p>
          <a:p>
            <a:pPr marL="320040" marR="0" lvl="0" indent="-331470" algn="l" rtl="0">
              <a:lnSpc>
                <a:spcPct val="90000"/>
              </a:lnSpc>
              <a:spcBef>
                <a:spcPts val="700"/>
              </a:spcBef>
              <a:buClr>
                <a:schemeClr val="accent2"/>
              </a:buClr>
              <a:buSzPct val="100000"/>
              <a:buFont typeface="Noto Symbol"/>
              <a:buChar char="◻"/>
            </a:pPr>
            <a:r>
              <a:rPr lang="en" sz="1800">
                <a:solidFill>
                  <a:schemeClr val="dk1"/>
                </a:solidFill>
              </a:rPr>
              <a:t>5. </a:t>
            </a:r>
            <a:r>
              <a:rPr lang="en" sz="1800" b="0" i="0" u="none" strike="noStrike" cap="none" baseline="0">
                <a:solidFill>
                  <a:schemeClr val="dk1"/>
                </a:solidFill>
                <a:latin typeface="Arial"/>
                <a:ea typeface="Arial"/>
                <a:cs typeface="Arial"/>
                <a:sym typeface="Arial"/>
              </a:rPr>
              <a:t>When should you make changes to your SWPPP?</a:t>
            </a:r>
          </a:p>
          <a:p>
            <a:pPr marL="320040" marR="0" lvl="0" indent="-217855" algn="l" rtl="0">
              <a:lnSpc>
                <a:spcPct val="90000"/>
              </a:lnSpc>
              <a:spcBef>
                <a:spcPts val="700"/>
              </a:spcBef>
              <a:buClr>
                <a:schemeClr val="accent2"/>
              </a:buClr>
              <a:buFont typeface="Noto Symbol"/>
              <a:buNone/>
            </a:pPr>
            <a:endParaRPr sz="27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3000" b="0" i="0" u="none" strike="noStrike" cap="none" baseline="0">
                <a:solidFill>
                  <a:schemeClr val="dk2"/>
                </a:solidFill>
                <a:latin typeface="Arial"/>
                <a:ea typeface="Arial"/>
                <a:cs typeface="Arial"/>
                <a:sym typeface="Arial"/>
              </a:rPr>
              <a:t>Overview of Common Paperwork Issues</a:t>
            </a:r>
          </a:p>
        </p:txBody>
      </p:sp>
      <p:sp>
        <p:nvSpPr>
          <p:cNvPr id="431" name="Shape 431"/>
          <p:cNvSpPr txBox="1">
            <a:spLocks noGrp="1"/>
          </p:cNvSpPr>
          <p:nvPr>
            <p:ph type="body" idx="1"/>
          </p:nvPr>
        </p:nvSpPr>
        <p:spPr>
          <a:xfrm>
            <a:off x="612647" y="1200150"/>
            <a:ext cx="8153399" cy="3371850"/>
          </a:xfrm>
          <a:prstGeom prst="rect">
            <a:avLst/>
          </a:prstGeom>
          <a:noFill/>
          <a:ln>
            <a:noFill/>
          </a:ln>
        </p:spPr>
        <p:txBody>
          <a:bodyPr lIns="91425" tIns="45700" rIns="91425" bIns="45700" anchor="t" anchorCtr="0">
            <a:noAutofit/>
          </a:bodyPr>
          <a:lstStyle/>
          <a:p>
            <a:pPr marL="320040" marR="0" lvl="0" indent="-369570" algn="l" rtl="0">
              <a:spcBef>
                <a:spcPts val="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The SWPPP is not current to project conditions.</a:t>
            </a:r>
          </a:p>
          <a:p>
            <a:pPr marL="320040" marR="0" lvl="0" indent="-36957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The SWPPP lacks appropriate detail to be a good plan, and give a decent idea of what is in place on site.</a:t>
            </a:r>
          </a:p>
          <a:p>
            <a:pPr marL="320040" marR="0" lvl="0" indent="-36957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 The SWPPP site map has not been updated.</a:t>
            </a:r>
          </a:p>
          <a:p>
            <a:pPr marL="320040" marR="0" lvl="0" indent="-36957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The self-monitoring inspections reports are not signed and certified.</a:t>
            </a:r>
          </a:p>
          <a:p>
            <a:pPr marL="320040" marR="0" lvl="0" indent="-36957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Lack of specific maintenance schedule for BMPs. (Include Manufacturer recommendations.)</a:t>
            </a:r>
          </a:p>
          <a:p>
            <a:pPr marL="320040" marR="0" lvl="0" indent="-36957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ENDING permit coverage prior to final stabilization.</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3600" b="0" i="0" u="none" strike="noStrike" cap="none" baseline="0">
                <a:solidFill>
                  <a:schemeClr val="dk2"/>
                </a:solidFill>
                <a:latin typeface="Arial"/>
                <a:ea typeface="Arial"/>
                <a:cs typeface="Arial"/>
                <a:sym typeface="Arial"/>
              </a:rPr>
              <a:t>Overview of Common Site Issues</a:t>
            </a:r>
          </a:p>
        </p:txBody>
      </p:sp>
      <p:sp>
        <p:nvSpPr>
          <p:cNvPr id="437" name="Shape 437"/>
          <p:cNvSpPr txBox="1">
            <a:spLocks noGrp="1"/>
          </p:cNvSpPr>
          <p:nvPr>
            <p:ph type="body" idx="1"/>
          </p:nvPr>
        </p:nvSpPr>
        <p:spPr>
          <a:xfrm>
            <a:off x="612647" y="1200150"/>
            <a:ext cx="8153399" cy="3371850"/>
          </a:xfrm>
          <a:prstGeom prst="rect">
            <a:avLst/>
          </a:prstGeom>
          <a:noFill/>
          <a:ln>
            <a:noFill/>
          </a:ln>
        </p:spPr>
        <p:txBody>
          <a:bodyPr lIns="91425" tIns="45700" rIns="91425" bIns="45700" anchor="t" anchorCtr="0">
            <a:noAutofit/>
          </a:bodyPr>
          <a:lstStyle/>
          <a:p>
            <a:pPr marL="320040" marR="0" lvl="0" indent="-361950" algn="l" rtl="0">
              <a:lnSpc>
                <a:spcPct val="90000"/>
              </a:lnSpc>
              <a:spcBef>
                <a:spcPts val="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Not using the right BMP for the job. </a:t>
            </a:r>
          </a:p>
          <a:p>
            <a:pPr marL="320040" marR="0" lvl="0" indent="-361950" algn="l" rtl="0">
              <a:lnSpc>
                <a:spcPct val="90000"/>
              </a:lnSpc>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Improper installation of BMPs</a:t>
            </a:r>
          </a:p>
          <a:p>
            <a:pPr marL="320040" marR="0" lvl="0" indent="-361950" algn="l" rtl="0">
              <a:lnSpc>
                <a:spcPct val="90000"/>
              </a:lnSpc>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BMPs not being maintained</a:t>
            </a:r>
          </a:p>
          <a:p>
            <a:pPr marL="320040" marR="0" lvl="0" indent="-361950" algn="l" rtl="0">
              <a:lnSpc>
                <a:spcPct val="90000"/>
              </a:lnSpc>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Lack of BMPs.</a:t>
            </a:r>
          </a:p>
          <a:p>
            <a:pPr marL="320040" marR="0" lvl="0" indent="-361950" algn="l" rtl="0">
              <a:lnSpc>
                <a:spcPct val="90000"/>
              </a:lnSpc>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Not cleaning sediment and dirt ramps off sidewalks and paved surfaces at the end of each work day.</a:t>
            </a:r>
          </a:p>
          <a:p>
            <a:pPr marL="320040" marR="0" lvl="0" indent="-361950" algn="l" rtl="0">
              <a:lnSpc>
                <a:spcPct val="90000"/>
              </a:lnSpc>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Sediment tacked onto paved surfaces.</a:t>
            </a:r>
          </a:p>
          <a:p>
            <a:pPr marL="320040" marR="0" lvl="0" indent="-361950" algn="l" rtl="0">
              <a:lnSpc>
                <a:spcPct val="90000"/>
              </a:lnSpc>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SOLD lots are not in compliance with the SWPPP, and have not been stabilized.</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Dirt Ramps</a:t>
            </a:r>
          </a:p>
        </p:txBody>
      </p:sp>
      <p:sp>
        <p:nvSpPr>
          <p:cNvPr id="443" name="Shape 443"/>
          <p:cNvSpPr txBox="1">
            <a:spLocks noGrp="1"/>
          </p:cNvSpPr>
          <p:nvPr>
            <p:ph type="body" idx="1"/>
          </p:nvPr>
        </p:nvSpPr>
        <p:spPr>
          <a:xfrm>
            <a:off x="304800" y="1314450"/>
            <a:ext cx="3505200" cy="3395100"/>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spcBef>
                <a:spcPts val="0"/>
              </a:spcBef>
              <a:spcAft>
                <a:spcPts val="0"/>
              </a:spcAft>
              <a:buClr>
                <a:schemeClr val="accent2"/>
              </a:buClr>
              <a:buSzPct val="25000"/>
              <a:buFont typeface="Noto Symbol"/>
              <a:buNone/>
            </a:pPr>
            <a:r>
              <a:rPr lang="en" sz="2800" b="1" i="0" u="none" strike="noStrike" cap="none" baseline="0">
                <a:solidFill>
                  <a:schemeClr val="dk1"/>
                </a:solidFill>
                <a:latin typeface="Arial"/>
                <a:ea typeface="Arial"/>
                <a:cs typeface="Arial"/>
                <a:sym typeface="Arial"/>
              </a:rPr>
              <a:t>Appendix C – 1.3</a:t>
            </a:r>
          </a:p>
          <a:p>
            <a:pPr marL="0" marR="0" lvl="0" indent="0" algn="l" rtl="0">
              <a:spcBef>
                <a:spcPts val="1700"/>
              </a:spcBef>
              <a:spcAft>
                <a:spcPts val="1000"/>
              </a:spcAft>
              <a:buClr>
                <a:schemeClr val="accent2"/>
              </a:buClr>
              <a:buSzPct val="25000"/>
              <a:buFont typeface="Noto Symbol"/>
              <a:buNone/>
            </a:pPr>
            <a:r>
              <a:rPr lang="en" sz="2400" b="0" i="0" u="none" strike="noStrike" cap="none" baseline="0">
                <a:solidFill>
                  <a:schemeClr val="dk1"/>
                </a:solidFill>
                <a:latin typeface="Arial"/>
                <a:ea typeface="Arial"/>
                <a:cs typeface="Arial"/>
                <a:sym typeface="Arial"/>
              </a:rPr>
              <a:t>All dirt ramps over sidewalks to facilitate access across the sidewalk must be removed at the end of EACH construction day.</a:t>
            </a:r>
          </a:p>
        </p:txBody>
      </p:sp>
      <p:pic>
        <p:nvPicPr>
          <p:cNvPr id="444" name="Shape 444"/>
          <p:cNvPicPr preferRelativeResize="0">
            <a:picLocks noGrp="1"/>
          </p:cNvPicPr>
          <p:nvPr>
            <p:ph type="body" idx="2"/>
          </p:nvPr>
        </p:nvPicPr>
        <p:blipFill rotWithShape="1">
          <a:blip r:embed="rId3">
            <a:alphaModFix/>
          </a:blip>
          <a:srcRect/>
          <a:stretch/>
        </p:blipFill>
        <p:spPr>
          <a:xfrm>
            <a:off x="5257800" y="1185879"/>
            <a:ext cx="3352799" cy="1886711"/>
          </a:xfrm>
          <a:prstGeom prst="rect">
            <a:avLst/>
          </a:prstGeom>
          <a:noFill/>
          <a:ln>
            <a:noFill/>
          </a:ln>
        </p:spPr>
      </p:pic>
      <p:pic>
        <p:nvPicPr>
          <p:cNvPr id="445" name="Shape 445"/>
          <p:cNvPicPr preferRelativeResize="0"/>
          <p:nvPr/>
        </p:nvPicPr>
        <p:blipFill rotWithShape="1">
          <a:blip r:embed="rId4">
            <a:alphaModFix/>
          </a:blip>
          <a:srcRect/>
          <a:stretch/>
        </p:blipFill>
        <p:spPr>
          <a:xfrm>
            <a:off x="4114800" y="3086100"/>
            <a:ext cx="3200399" cy="1800225"/>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612647" y="171450"/>
            <a:ext cx="8153399" cy="742800"/>
          </a:xfrm>
          <a:prstGeom prst="rect">
            <a:avLst/>
          </a:prstGeom>
        </p:spPr>
        <p:txBody>
          <a:bodyPr lIns="91425" tIns="91425" rIns="91425" bIns="91425" anchor="ctr" anchorCtr="0">
            <a:noAutofit/>
          </a:bodyPr>
          <a:lstStyle/>
          <a:p>
            <a:pPr>
              <a:spcBef>
                <a:spcPts val="0"/>
              </a:spcBef>
              <a:buNone/>
            </a:pPr>
            <a:r>
              <a:rPr lang="en" sz="3600"/>
              <a:t>City of Casper Inspection</a:t>
            </a:r>
          </a:p>
        </p:txBody>
      </p:sp>
      <p:sp>
        <p:nvSpPr>
          <p:cNvPr id="451" name="Shape 451"/>
          <p:cNvSpPr txBox="1">
            <a:spLocks noGrp="1"/>
          </p:cNvSpPr>
          <p:nvPr>
            <p:ph type="body" idx="1"/>
          </p:nvPr>
        </p:nvSpPr>
        <p:spPr>
          <a:xfrm>
            <a:off x="612647" y="1200150"/>
            <a:ext cx="8153399" cy="3371999"/>
          </a:xfrm>
          <a:prstGeom prst="rect">
            <a:avLst/>
          </a:prstGeom>
        </p:spPr>
        <p:txBody>
          <a:bodyPr lIns="91425" tIns="91425" rIns="91425" bIns="91425" anchor="t" anchorCtr="0">
            <a:noAutofit/>
          </a:bodyPr>
          <a:lstStyle/>
          <a:p>
            <a:pPr marL="457200" lvl="0" indent="-317500" rtl="0">
              <a:spcBef>
                <a:spcPts val="0"/>
              </a:spcBef>
              <a:buClr>
                <a:schemeClr val="accent2"/>
              </a:buClr>
              <a:buSzPct val="58333"/>
              <a:buFont typeface="Noto Symbol"/>
              <a:buChar char="◻"/>
            </a:pPr>
            <a:r>
              <a:rPr lang="en" sz="2400"/>
              <a:t>All construction activities for which a permit is required shall be subject to periodic inspections by the city manager or his designee</a:t>
            </a:r>
            <a:r>
              <a:rPr lang="en"/>
              <a:t>.</a:t>
            </a:r>
          </a:p>
          <a:p>
            <a:pPr marL="457200" lvl="0" indent="-381000" rtl="0">
              <a:spcBef>
                <a:spcPts val="0"/>
              </a:spcBef>
              <a:buClr>
                <a:schemeClr val="accent2"/>
              </a:buClr>
              <a:buSzPct val="100000"/>
              <a:buFont typeface="Noto Symbol"/>
              <a:buChar char="◻"/>
            </a:pPr>
            <a:r>
              <a:rPr lang="en" sz="2400"/>
              <a:t>A final inspection will be conducted at the request of the permittee after the construction activity is completed.</a:t>
            </a:r>
          </a:p>
          <a:p>
            <a:pPr marL="457200" lvl="0" indent="-381000" rtl="0">
              <a:spcBef>
                <a:spcPts val="0"/>
              </a:spcBef>
              <a:buClr>
                <a:schemeClr val="accent2"/>
              </a:buClr>
              <a:buSzPct val="100000"/>
              <a:buFont typeface="Noto Symbol"/>
              <a:buChar char="◻"/>
            </a:pPr>
            <a:r>
              <a:rPr lang="en" sz="2400"/>
              <a:t>Final approval shall not be given until all work including installation of all drainage facilities and their protective devices, and all erosion-control measures have been completed in accordance with the permit.</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612647" y="171450"/>
            <a:ext cx="8153399" cy="742800"/>
          </a:xfrm>
          <a:prstGeom prst="rect">
            <a:avLst/>
          </a:prstGeom>
        </p:spPr>
        <p:txBody>
          <a:bodyPr lIns="91425" tIns="91425" rIns="91425" bIns="91425" anchor="ctr" anchorCtr="0">
            <a:noAutofit/>
          </a:bodyPr>
          <a:lstStyle/>
          <a:p>
            <a:pPr>
              <a:spcBef>
                <a:spcPts val="0"/>
              </a:spcBef>
              <a:buNone/>
            </a:pPr>
            <a:r>
              <a:rPr lang="en" sz="3600"/>
              <a:t>Continued…...</a:t>
            </a:r>
          </a:p>
        </p:txBody>
      </p:sp>
      <p:sp>
        <p:nvSpPr>
          <p:cNvPr id="457" name="Shape 457"/>
          <p:cNvSpPr txBox="1">
            <a:spLocks noGrp="1"/>
          </p:cNvSpPr>
          <p:nvPr>
            <p:ph type="body" idx="1"/>
          </p:nvPr>
        </p:nvSpPr>
        <p:spPr>
          <a:xfrm>
            <a:off x="612647" y="1200150"/>
            <a:ext cx="8153399" cy="3371999"/>
          </a:xfrm>
          <a:prstGeom prst="rect">
            <a:avLst/>
          </a:prstGeom>
        </p:spPr>
        <p:txBody>
          <a:bodyPr lIns="91425" tIns="91425" rIns="91425" bIns="91425" anchor="t" anchorCtr="0">
            <a:noAutofit/>
          </a:bodyPr>
          <a:lstStyle/>
          <a:p>
            <a:pPr marL="457200" lvl="0" indent="-381000" rtl="0">
              <a:spcBef>
                <a:spcPts val="0"/>
              </a:spcBef>
              <a:buClr>
                <a:schemeClr val="accent2"/>
              </a:buClr>
              <a:buSzPct val="100000"/>
              <a:buFont typeface="Noto Symbol"/>
              <a:buChar char="◻"/>
            </a:pPr>
            <a:r>
              <a:rPr lang="en" sz="2400"/>
              <a:t>No final approval shall be granted until permanent soil stabilization has been accomplished and permanent vegetation established.</a:t>
            </a:r>
          </a:p>
          <a:p>
            <a:pPr marL="457200" lvl="0" indent="-381000" rtl="0">
              <a:spcBef>
                <a:spcPts val="0"/>
              </a:spcBef>
              <a:buClr>
                <a:schemeClr val="accent2"/>
              </a:buClr>
              <a:buSzPct val="100000"/>
              <a:buFont typeface="Noto Symbol"/>
              <a:buChar char="◻"/>
            </a:pPr>
            <a:r>
              <a:rPr lang="en" sz="2400"/>
              <a:t>City’s revegetation guideline;</a:t>
            </a:r>
          </a:p>
          <a:p>
            <a:pPr marL="457200" lvl="0" indent="-381000" rtl="0">
              <a:spcBef>
                <a:spcPts val="0"/>
              </a:spcBef>
              <a:buClr>
                <a:schemeClr val="accent2"/>
              </a:buClr>
              <a:buSzPct val="100000"/>
              <a:buFont typeface="Noto Symbol"/>
              <a:buChar char="◻"/>
            </a:pPr>
            <a:r>
              <a:rPr lang="en" sz="2400" u="sng">
                <a:solidFill>
                  <a:schemeClr val="hlink"/>
                </a:solidFill>
                <a:hlinkClick r:id="rId3"/>
              </a:rPr>
              <a:t>http://www.casperwy.gov/userfiles/Servers/Server_62983/file/Resident/Environment%20and%20Waste/Stormwater/Revegetation%20Guidelines%20Handbook.pdf</a:t>
            </a:r>
          </a:p>
          <a:p>
            <a:pPr marL="457200" lvl="0" indent="-381000" rtl="0">
              <a:spcBef>
                <a:spcPts val="0"/>
              </a:spcBef>
              <a:buClr>
                <a:schemeClr val="accent2"/>
              </a:buClr>
              <a:buFont typeface="Noto Symbol"/>
              <a:buChar char="◻"/>
            </a:pPr>
            <a:endParaRPr sz="2400"/>
          </a:p>
          <a:p>
            <a:pPr>
              <a:spcBef>
                <a:spcPts val="0"/>
              </a:spcBef>
              <a:buNone/>
            </a:pPr>
            <a:endParaRPr sz="2400"/>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612647" y="171450"/>
            <a:ext cx="8153399" cy="742800"/>
          </a:xfrm>
          <a:prstGeom prst="rect">
            <a:avLst/>
          </a:prstGeom>
        </p:spPr>
        <p:txBody>
          <a:bodyPr lIns="91425" tIns="91425" rIns="91425" bIns="91425" anchor="ctr" anchorCtr="0">
            <a:noAutofit/>
          </a:bodyPr>
          <a:lstStyle/>
          <a:p>
            <a:pPr>
              <a:spcBef>
                <a:spcPts val="0"/>
              </a:spcBef>
              <a:buNone/>
            </a:pPr>
            <a:r>
              <a:rPr lang="en" sz="3600"/>
              <a:t>Enforcement</a:t>
            </a:r>
          </a:p>
        </p:txBody>
      </p:sp>
      <p:sp>
        <p:nvSpPr>
          <p:cNvPr id="463" name="Shape 463"/>
          <p:cNvSpPr txBox="1">
            <a:spLocks noGrp="1"/>
          </p:cNvSpPr>
          <p:nvPr>
            <p:ph type="body" idx="1"/>
          </p:nvPr>
        </p:nvSpPr>
        <p:spPr>
          <a:xfrm>
            <a:off x="612647" y="1200150"/>
            <a:ext cx="8153399" cy="3371999"/>
          </a:xfrm>
          <a:prstGeom prst="rect">
            <a:avLst/>
          </a:prstGeom>
        </p:spPr>
        <p:txBody>
          <a:bodyPr lIns="91425" tIns="91425" rIns="91425" bIns="91425" anchor="t" anchorCtr="0">
            <a:noAutofit/>
          </a:bodyPr>
          <a:lstStyle/>
          <a:p>
            <a:pPr marL="457200" lvl="0" indent="-361950" rtl="0">
              <a:spcBef>
                <a:spcPts val="0"/>
              </a:spcBef>
              <a:buClr>
                <a:schemeClr val="accent2"/>
              </a:buClr>
              <a:buSzPct val="100000"/>
              <a:buFont typeface="Noto Symbol"/>
              <a:buChar char="◻"/>
            </a:pPr>
            <a:r>
              <a:rPr lang="en" sz="2100"/>
              <a:t>If it is determined that soils are leaving a disturbed area by wind or water erosion, such person may direct the permittee on the site to install any sediment and/or erosion controls deemed necessary.</a:t>
            </a:r>
          </a:p>
          <a:p>
            <a:pPr marL="457200" lvl="0" indent="-361950" rtl="0">
              <a:spcBef>
                <a:spcPts val="0"/>
              </a:spcBef>
              <a:buClr>
                <a:schemeClr val="accent2"/>
              </a:buClr>
              <a:buSzPct val="100000"/>
              <a:buFont typeface="Noto Symbol"/>
              <a:buChar char="◻"/>
            </a:pPr>
            <a:r>
              <a:rPr lang="en" sz="2100"/>
              <a:t>A stop work order may be issued until all issues are corrected. No building permits or occupancy permits issued.</a:t>
            </a:r>
          </a:p>
          <a:p>
            <a:pPr marL="457200" lvl="0" indent="-361950" rtl="0">
              <a:spcBef>
                <a:spcPts val="0"/>
              </a:spcBef>
              <a:buClr>
                <a:schemeClr val="accent2"/>
              </a:buClr>
              <a:buSzPct val="100000"/>
              <a:buFont typeface="Noto Symbol"/>
              <a:buChar char="◻"/>
            </a:pPr>
            <a:r>
              <a:rPr lang="en" sz="2100"/>
              <a:t>A permit may be suspended or revoked if permit is issued in error, incorrect information is supplied, or if permit is not being followed as described.</a:t>
            </a:r>
          </a:p>
          <a:p>
            <a:pPr marL="457200" lvl="0" indent="-361950" rtl="0">
              <a:spcBef>
                <a:spcPts val="0"/>
              </a:spcBef>
              <a:buClr>
                <a:schemeClr val="accent2"/>
              </a:buClr>
              <a:buSzPct val="100000"/>
              <a:buFont typeface="Noto Symbol"/>
              <a:buChar char="◻"/>
            </a:pPr>
            <a:r>
              <a:rPr lang="en" sz="2100"/>
              <a:t>Or city crews may correct any issues and back charge the permittee.</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612647" y="171450"/>
            <a:ext cx="8153399" cy="742800"/>
          </a:xfrm>
          <a:prstGeom prst="rect">
            <a:avLst/>
          </a:prstGeom>
        </p:spPr>
        <p:txBody>
          <a:bodyPr lIns="91425" tIns="91425" rIns="91425" bIns="91425" anchor="ctr" anchorCtr="0">
            <a:noAutofit/>
          </a:bodyPr>
          <a:lstStyle/>
          <a:p>
            <a:pPr>
              <a:spcBef>
                <a:spcPts val="0"/>
              </a:spcBef>
              <a:buNone/>
            </a:pPr>
            <a:r>
              <a:rPr lang="en" sz="3600"/>
              <a:t>Continued….</a:t>
            </a:r>
          </a:p>
        </p:txBody>
      </p:sp>
      <p:sp>
        <p:nvSpPr>
          <p:cNvPr id="469" name="Shape 469"/>
          <p:cNvSpPr txBox="1">
            <a:spLocks noGrp="1"/>
          </p:cNvSpPr>
          <p:nvPr>
            <p:ph type="body" idx="1"/>
          </p:nvPr>
        </p:nvSpPr>
        <p:spPr>
          <a:xfrm>
            <a:off x="612647" y="1200150"/>
            <a:ext cx="8153399" cy="3371999"/>
          </a:xfrm>
          <a:prstGeom prst="rect">
            <a:avLst/>
          </a:prstGeom>
        </p:spPr>
        <p:txBody>
          <a:bodyPr lIns="91425" tIns="91425" rIns="91425" bIns="91425" anchor="t" anchorCtr="0">
            <a:noAutofit/>
          </a:bodyPr>
          <a:lstStyle/>
          <a:p>
            <a:pPr marL="457200" lvl="0" indent="-381000" rtl="0">
              <a:spcBef>
                <a:spcPts val="0"/>
              </a:spcBef>
              <a:buClr>
                <a:schemeClr val="accent2"/>
              </a:buClr>
              <a:buSzPct val="100000"/>
              <a:buFont typeface="Noto Symbol"/>
              <a:buChar char="◻"/>
            </a:pPr>
            <a:r>
              <a:rPr lang="en" sz="2400"/>
              <a:t>Permittee has 24 hours to take action once notice of violation is issued.</a:t>
            </a:r>
          </a:p>
          <a:p>
            <a:pPr marL="457200" lvl="0" indent="-381000" rtl="0">
              <a:spcBef>
                <a:spcPts val="0"/>
              </a:spcBef>
              <a:buClr>
                <a:schemeClr val="accent2"/>
              </a:buClr>
              <a:buSzPct val="100000"/>
              <a:buFont typeface="Noto Symbol"/>
              <a:buChar char="◻"/>
            </a:pPr>
            <a:r>
              <a:rPr lang="en" sz="2400"/>
              <a:t>Any person found to be in violation shall be deemed guilty of a misdemeanor.</a:t>
            </a:r>
          </a:p>
          <a:p>
            <a:pPr marL="457200" lvl="0" indent="-381000">
              <a:spcBef>
                <a:spcPts val="0"/>
              </a:spcBef>
              <a:buClr>
                <a:schemeClr val="accent2"/>
              </a:buClr>
              <a:buSzPct val="100000"/>
              <a:buFont typeface="Noto Symbol"/>
              <a:buChar char="◻"/>
            </a:pPr>
            <a:r>
              <a:rPr lang="en" sz="2400"/>
              <a:t>Each day such violation occurs shall be a separate offense.</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612647" y="171450"/>
            <a:ext cx="8153399" cy="742800"/>
          </a:xfrm>
          <a:prstGeom prst="rect">
            <a:avLst/>
          </a:prstGeom>
        </p:spPr>
        <p:txBody>
          <a:bodyPr lIns="91425" tIns="91425" rIns="91425" bIns="91425" anchor="ctr" anchorCtr="0">
            <a:noAutofit/>
          </a:bodyPr>
          <a:lstStyle/>
          <a:p>
            <a:pPr>
              <a:spcBef>
                <a:spcPts val="0"/>
              </a:spcBef>
              <a:buNone/>
            </a:pPr>
            <a:r>
              <a:rPr lang="en" sz="3600"/>
              <a:t>Non-permit inspection authority</a:t>
            </a:r>
          </a:p>
        </p:txBody>
      </p:sp>
      <p:sp>
        <p:nvSpPr>
          <p:cNvPr id="475" name="Shape 475"/>
          <p:cNvSpPr txBox="1">
            <a:spLocks noGrp="1"/>
          </p:cNvSpPr>
          <p:nvPr>
            <p:ph type="body" idx="1"/>
          </p:nvPr>
        </p:nvSpPr>
        <p:spPr>
          <a:xfrm>
            <a:off x="612647" y="1200150"/>
            <a:ext cx="8153399" cy="3371999"/>
          </a:xfrm>
          <a:prstGeom prst="rect">
            <a:avLst/>
          </a:prstGeom>
        </p:spPr>
        <p:txBody>
          <a:bodyPr lIns="91425" tIns="91425" rIns="91425" bIns="91425" anchor="t" anchorCtr="0">
            <a:noAutofit/>
          </a:bodyPr>
          <a:lstStyle/>
          <a:p>
            <a:pPr marL="457200" lvl="0" indent="-381000" rtl="0">
              <a:spcBef>
                <a:spcPts val="0"/>
              </a:spcBef>
              <a:buClr>
                <a:schemeClr val="accent2"/>
              </a:buClr>
              <a:buSzPct val="100000"/>
              <a:buFont typeface="Noto Symbol"/>
              <a:buChar char="◻"/>
            </a:pPr>
            <a:r>
              <a:rPr lang="en" sz="2400" b="1">
                <a:solidFill>
                  <a:srgbClr val="333333"/>
                </a:solidFill>
              </a:rPr>
              <a:t>Chapter 13.49 - URBAN STORMWATER QUALITY MANAGEMENT AND DISCHARGE CONTROL</a:t>
            </a:r>
          </a:p>
          <a:p>
            <a:pPr marL="457200" lvl="0" indent="-381000" rtl="0">
              <a:spcBef>
                <a:spcPts val="0"/>
              </a:spcBef>
              <a:buClr>
                <a:schemeClr val="accent2"/>
              </a:buClr>
              <a:buSzPct val="100000"/>
              <a:buFont typeface="Noto Symbol"/>
              <a:buChar char="◻"/>
            </a:pPr>
            <a:r>
              <a:rPr lang="en" sz="2400">
                <a:solidFill>
                  <a:srgbClr val="333333"/>
                </a:solidFill>
              </a:rPr>
              <a:t>Any person engaged in activities or operations, or owning facilities or property which will or may result in pollutants entering stormwater, the storm drain system, or surface waters of the state shall implement best management practices to the extent they are technologically achievable to prevent and reduce such pollutants</a:t>
            </a:r>
            <a:r>
              <a:rPr lang="en" sz="1100">
                <a:solidFill>
                  <a:srgbClr val="333333"/>
                </a:solidFill>
              </a:rPr>
              <a:t>.</a:t>
            </a:r>
          </a:p>
          <a:p>
            <a:pPr marL="914400" lvl="1" indent="-381000">
              <a:spcBef>
                <a:spcPts val="0"/>
              </a:spcBef>
              <a:buClr>
                <a:schemeClr val="accent1"/>
              </a:buClr>
              <a:buFont typeface="Noto Symbol"/>
              <a:buChar char="⬜"/>
            </a:pPr>
            <a:endParaRPr sz="2400"/>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400" b="0" i="0" u="none" strike="noStrike" cap="none" baseline="0">
                <a:solidFill>
                  <a:schemeClr val="dk2"/>
                </a:solidFill>
                <a:latin typeface="Arial"/>
                <a:ea typeface="Arial"/>
                <a:cs typeface="Arial"/>
                <a:sym typeface="Arial"/>
              </a:rPr>
              <a:t>Last Thoughts</a:t>
            </a:r>
          </a:p>
        </p:txBody>
      </p:sp>
      <p:sp>
        <p:nvSpPr>
          <p:cNvPr id="481" name="Shape 481"/>
          <p:cNvSpPr txBox="1">
            <a:spLocks noGrp="1"/>
          </p:cNvSpPr>
          <p:nvPr>
            <p:ph type="body" idx="1"/>
          </p:nvPr>
        </p:nvSpPr>
        <p:spPr>
          <a:xfrm>
            <a:off x="612647" y="1200150"/>
            <a:ext cx="8153399" cy="3371850"/>
          </a:xfrm>
          <a:prstGeom prst="rect">
            <a:avLst/>
          </a:prstGeom>
          <a:noFill/>
          <a:ln>
            <a:noFill/>
          </a:ln>
        </p:spPr>
        <p:txBody>
          <a:bodyPr lIns="91425" tIns="45700" rIns="91425" bIns="45700" anchor="t" anchorCtr="0">
            <a:noAutofit/>
          </a:bodyPr>
          <a:lstStyle/>
          <a:p>
            <a:pPr marL="320040" marR="0" lvl="0" indent="-361950" algn="l" rtl="0">
              <a:spcBef>
                <a:spcPts val="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Read the permit</a:t>
            </a:r>
          </a:p>
          <a:p>
            <a:pPr marL="320040" marR="0" lvl="0" indent="-36195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Follow your SWPPP and your city permit/ guidelines.</a:t>
            </a:r>
          </a:p>
          <a:p>
            <a:pPr marL="320040" marR="0" lvl="0" indent="-36195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Understand your responsibilities under the common plan of development.</a:t>
            </a:r>
          </a:p>
          <a:p>
            <a:pPr marL="320040" marR="0" lvl="0" indent="-36195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It’s easier to keep up as you go than to catch up due to an inspection from the DEQ or the City of Ca</a:t>
            </a:r>
            <a:r>
              <a:rPr lang="en" sz="2400">
                <a:solidFill>
                  <a:schemeClr val="dk1"/>
                </a:solidFill>
              </a:rPr>
              <a:t>sper</a:t>
            </a:r>
            <a:r>
              <a:rPr lang="en" sz="2400" b="0" i="0" u="none" strike="noStrike" cap="none" baseline="0">
                <a:solidFill>
                  <a:schemeClr val="dk1"/>
                </a:solidFill>
                <a:latin typeface="Arial"/>
                <a:ea typeface="Arial"/>
                <a:cs typeface="Arial"/>
                <a:sym typeface="Arial"/>
              </a:rPr>
              <a:t>.</a:t>
            </a:r>
          </a:p>
          <a:p>
            <a:pPr marL="320040" marR="0" lvl="0" indent="-361950" algn="l" rtl="0">
              <a:spcBef>
                <a:spcPts val="700"/>
              </a:spcBef>
              <a:buClr>
                <a:schemeClr val="accent2"/>
              </a:buClr>
              <a:buSzPct val="100000"/>
              <a:buFont typeface="Noto Symbol"/>
              <a:buChar char="◻"/>
            </a:pPr>
            <a:r>
              <a:rPr lang="en" sz="2400" b="0" i="0" u="none" strike="noStrike" cap="none" baseline="0">
                <a:solidFill>
                  <a:schemeClr val="dk1"/>
                </a:solidFill>
                <a:latin typeface="Arial"/>
                <a:ea typeface="Arial"/>
                <a:cs typeface="Arial"/>
                <a:sym typeface="Arial"/>
              </a:rPr>
              <a:t>Being a good steward makes for happy neighbors.</a:t>
            </a:r>
          </a:p>
          <a:p>
            <a:pPr marL="320040" marR="0" lvl="0" indent="-209550" algn="l" rtl="0">
              <a:spcBef>
                <a:spcPts val="700"/>
              </a:spcBef>
              <a:buClr>
                <a:schemeClr val="accent2"/>
              </a:buClr>
              <a:buFont typeface="Noto Symbol"/>
              <a:buNone/>
            </a:pPr>
            <a:endParaRPr sz="29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3600" b="0" i="0" u="none" strike="noStrike" cap="none" baseline="0">
                <a:solidFill>
                  <a:schemeClr val="dk2"/>
                </a:solidFill>
                <a:latin typeface="Arial"/>
                <a:ea typeface="Arial"/>
                <a:cs typeface="Arial"/>
                <a:sym typeface="Arial"/>
              </a:rPr>
              <a:t>Thank You and Links to Resources</a:t>
            </a:r>
          </a:p>
        </p:txBody>
      </p:sp>
      <p:sp>
        <p:nvSpPr>
          <p:cNvPr id="487" name="Shape 487"/>
          <p:cNvSpPr txBox="1">
            <a:spLocks noGrp="1"/>
          </p:cNvSpPr>
          <p:nvPr>
            <p:ph type="body" idx="1"/>
          </p:nvPr>
        </p:nvSpPr>
        <p:spPr>
          <a:xfrm>
            <a:off x="612647" y="1200150"/>
            <a:ext cx="8153399" cy="337185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 sz="2900" b="0" i="0" u="none" strike="noStrike" cap="none" baseline="0">
                <a:solidFill>
                  <a:schemeClr val="dk1"/>
                </a:solidFill>
                <a:latin typeface="Arial"/>
                <a:ea typeface="Arial"/>
                <a:cs typeface="Arial"/>
                <a:sym typeface="Arial"/>
              </a:rPr>
              <a:t>Large Construction:</a:t>
            </a:r>
          </a:p>
          <a:p>
            <a:pPr marL="640080" marR="0" lvl="1" indent="-284480" algn="l" rtl="0">
              <a:spcBef>
                <a:spcPts val="550"/>
              </a:spcBef>
              <a:buClr>
                <a:schemeClr val="accent1"/>
              </a:buClr>
              <a:buSzPct val="70000"/>
              <a:buFont typeface="Noto Symbol"/>
              <a:buChar char="⬜"/>
            </a:pPr>
            <a:r>
              <a:rPr lang="en" sz="2600" u="sng">
                <a:solidFill>
                  <a:schemeClr val="hlink"/>
                </a:solidFill>
                <a:hlinkClick r:id="rId3"/>
              </a:rPr>
              <a:t>http://deq.wyoming.gov/wqd/storm-water-permitting/resources/construction-general-permits/</a:t>
            </a:r>
          </a:p>
          <a:p>
            <a:pPr marL="0" marR="0" lvl="0" indent="0" algn="l" rtl="0">
              <a:spcBef>
                <a:spcPts val="550"/>
              </a:spcBef>
              <a:buNone/>
            </a:pPr>
            <a:r>
              <a:rPr lang="en" sz="2900" b="0" i="0" u="none" strike="noStrike" cap="none" baseline="0">
                <a:solidFill>
                  <a:schemeClr val="dk1"/>
                </a:solidFill>
                <a:latin typeface="Arial"/>
                <a:ea typeface="Arial"/>
                <a:cs typeface="Arial"/>
                <a:sym typeface="Arial"/>
              </a:rPr>
              <a:t>Small Construction</a:t>
            </a:r>
          </a:p>
          <a:p>
            <a:pPr marL="640080" marR="0" lvl="1" indent="-283210" algn="l" rtl="0">
              <a:spcBef>
                <a:spcPts val="550"/>
              </a:spcBef>
              <a:buClr>
                <a:schemeClr val="accent1"/>
              </a:buClr>
              <a:buSzPct val="100000"/>
              <a:buFont typeface="Noto Symbol"/>
              <a:buChar char="⬜"/>
            </a:pPr>
            <a:r>
              <a:rPr lang="en" sz="1800" u="sng">
                <a:solidFill>
                  <a:schemeClr val="hlink"/>
                </a:solidFill>
                <a:hlinkClick r:id="rId4"/>
              </a:rPr>
              <a:t>http://sgirt.webfactional.com/filesearch/content/Water%20Quality%20Division/Programs/WYPDES/sub/Discharge%20Permitting/Storm%20Water%20Permitting-Construction%20General%20Permits/WQD-WYPDES-Stormwater_Small-construction-general-permit%20_2013-06.pdf</a:t>
            </a:r>
          </a:p>
          <a:p>
            <a:pPr marL="640080" marR="0" lvl="1" indent="-283210" algn="l" rtl="0">
              <a:spcBef>
                <a:spcPts val="550"/>
              </a:spcBef>
              <a:buClr>
                <a:schemeClr val="dk1"/>
              </a:buClr>
              <a:buFont typeface="Noto Symbol"/>
              <a:buChar char="⬜"/>
            </a:pPr>
            <a:endParaRPr sz="1800">
              <a:solidFill>
                <a:schemeClr val="dk1"/>
              </a:solidFill>
            </a:endParaRPr>
          </a:p>
          <a:p>
            <a:pPr marL="365760" marR="0" lvl="1" indent="-10159" algn="l" rtl="0">
              <a:spcBef>
                <a:spcPts val="550"/>
              </a:spcBef>
              <a:buClr>
                <a:schemeClr val="accent1"/>
              </a:buClr>
              <a:buFont typeface="Noto Symbol"/>
              <a:buNone/>
            </a:pPr>
            <a:endParaRPr sz="2600" b="0" i="0" u="none" strike="noStrike" cap="none" baseline="0">
              <a:solidFill>
                <a:schemeClr val="dk1"/>
              </a:solidFill>
              <a:latin typeface="Arial"/>
              <a:ea typeface="Arial"/>
              <a:cs typeface="Arial"/>
              <a:sym typeface="Arial"/>
            </a:endParaRPr>
          </a:p>
          <a:p>
            <a:pPr marL="365760" marR="0" lvl="1" indent="-10159" algn="l" rtl="0">
              <a:spcBef>
                <a:spcPts val="550"/>
              </a:spcBef>
              <a:buClr>
                <a:schemeClr val="accent1"/>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228600" y="0"/>
            <a:ext cx="8686800" cy="10286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 sz="2400" b="0" i="0" u="none" strike="noStrike" cap="none" baseline="0">
                <a:solidFill>
                  <a:schemeClr val="dk2"/>
                </a:solidFill>
                <a:latin typeface="Arial"/>
                <a:ea typeface="Arial"/>
                <a:cs typeface="Arial"/>
                <a:sym typeface="Arial"/>
              </a:rPr>
              <a:t>Use the permit to answer the question. Write the page number and section number you found the answer on.</a:t>
            </a:r>
          </a:p>
        </p:txBody>
      </p:sp>
      <p:sp>
        <p:nvSpPr>
          <p:cNvPr id="147" name="Shape 147"/>
          <p:cNvSpPr txBox="1">
            <a:spLocks noGrp="1"/>
          </p:cNvSpPr>
          <p:nvPr>
            <p:ph type="body" idx="1"/>
          </p:nvPr>
        </p:nvSpPr>
        <p:spPr>
          <a:xfrm>
            <a:off x="457200" y="1257300"/>
            <a:ext cx="8229600" cy="3543300"/>
          </a:xfrm>
          <a:prstGeom prst="rect">
            <a:avLst/>
          </a:prstGeom>
          <a:noFill/>
          <a:ln>
            <a:noFill/>
          </a:ln>
        </p:spPr>
        <p:txBody>
          <a:bodyPr lIns="91425" tIns="45700" rIns="91425" bIns="45700" anchor="t" anchorCtr="0">
            <a:noAutofit/>
          </a:bodyPr>
          <a:lstStyle/>
          <a:p>
            <a:pPr marL="320040" marR="0" lvl="0" indent="-331470" algn="l" rtl="0">
              <a:lnSpc>
                <a:spcPct val="90000"/>
              </a:lnSpc>
              <a:spcBef>
                <a:spcPts val="0"/>
              </a:spcBef>
              <a:buClr>
                <a:schemeClr val="accent2"/>
              </a:buClr>
              <a:buSzPct val="100000"/>
              <a:buFont typeface="Noto Symbol"/>
              <a:buChar char="◻"/>
            </a:pPr>
            <a:r>
              <a:rPr lang="en" sz="1800">
                <a:solidFill>
                  <a:schemeClr val="dk1"/>
                </a:solidFill>
              </a:rPr>
              <a:t>6. </a:t>
            </a:r>
            <a:r>
              <a:rPr lang="en" sz="1800" b="0" i="0" u="none" strike="noStrike" cap="none" baseline="0">
                <a:solidFill>
                  <a:schemeClr val="dk1"/>
                </a:solidFill>
                <a:latin typeface="Arial"/>
                <a:ea typeface="Arial"/>
                <a:cs typeface="Arial"/>
                <a:sym typeface="Arial"/>
              </a:rPr>
              <a:t>Where should your SWPPP, Letter of Authorization, and copy of the Permit be?</a:t>
            </a:r>
          </a:p>
          <a:p>
            <a:pPr marL="320040" marR="0" lvl="0" indent="-331470" algn="l" rtl="0">
              <a:lnSpc>
                <a:spcPct val="90000"/>
              </a:lnSpc>
              <a:spcBef>
                <a:spcPts val="700"/>
              </a:spcBef>
              <a:buClr>
                <a:schemeClr val="accent2"/>
              </a:buClr>
              <a:buSzPct val="100000"/>
              <a:buFont typeface="Noto Symbol"/>
              <a:buChar char="◻"/>
            </a:pPr>
            <a:r>
              <a:rPr lang="en" sz="1800">
                <a:solidFill>
                  <a:schemeClr val="dk1"/>
                </a:solidFill>
              </a:rPr>
              <a:t>7. </a:t>
            </a:r>
            <a:r>
              <a:rPr lang="en" sz="1800" b="0" i="0" u="none" strike="noStrike" cap="none" baseline="0">
                <a:solidFill>
                  <a:schemeClr val="dk1"/>
                </a:solidFill>
                <a:latin typeface="Arial"/>
                <a:ea typeface="Arial"/>
                <a:cs typeface="Arial"/>
                <a:sym typeface="Arial"/>
              </a:rPr>
              <a:t>How long do you have to provide the SWPPP when it is requested by someone in the WQD?</a:t>
            </a:r>
          </a:p>
          <a:p>
            <a:pPr marL="320040" marR="0" lvl="0" indent="-331470" algn="l" rtl="0">
              <a:lnSpc>
                <a:spcPct val="90000"/>
              </a:lnSpc>
              <a:spcBef>
                <a:spcPts val="700"/>
              </a:spcBef>
              <a:buClr>
                <a:schemeClr val="accent2"/>
              </a:buClr>
              <a:buSzPct val="100000"/>
              <a:buFont typeface="Noto Symbol"/>
              <a:buChar char="◻"/>
            </a:pPr>
            <a:r>
              <a:rPr lang="en" sz="1800">
                <a:solidFill>
                  <a:schemeClr val="dk1"/>
                </a:solidFill>
              </a:rPr>
              <a:t>8. </a:t>
            </a:r>
            <a:r>
              <a:rPr lang="en" sz="1800" b="0" i="0" u="none" strike="noStrike" cap="none" baseline="0">
                <a:solidFill>
                  <a:schemeClr val="dk1"/>
                </a:solidFill>
                <a:latin typeface="Arial"/>
                <a:ea typeface="Arial"/>
                <a:cs typeface="Arial"/>
                <a:sym typeface="Arial"/>
              </a:rPr>
              <a:t>How big does a secondary containment unit have to be for a bulk fuel tank?</a:t>
            </a:r>
          </a:p>
          <a:p>
            <a:pPr marL="320040" marR="0" lvl="0" indent="-331470" algn="l" rtl="0">
              <a:lnSpc>
                <a:spcPct val="90000"/>
              </a:lnSpc>
              <a:spcBef>
                <a:spcPts val="700"/>
              </a:spcBef>
              <a:buClr>
                <a:schemeClr val="accent2"/>
              </a:buClr>
              <a:buSzPct val="100000"/>
              <a:buFont typeface="Noto Symbol"/>
              <a:buChar char="◻"/>
            </a:pPr>
            <a:r>
              <a:rPr lang="en" sz="1800">
                <a:solidFill>
                  <a:schemeClr val="dk1"/>
                </a:solidFill>
              </a:rPr>
              <a:t>9. </a:t>
            </a:r>
            <a:r>
              <a:rPr lang="en" sz="1800" b="0" i="0" u="none" strike="noStrike" cap="none" baseline="0">
                <a:solidFill>
                  <a:schemeClr val="dk1"/>
                </a:solidFill>
                <a:latin typeface="Arial"/>
                <a:ea typeface="Arial"/>
                <a:cs typeface="Arial"/>
                <a:sym typeface="Arial"/>
              </a:rPr>
              <a:t>How often do inspections need to occur for an active construction sites? </a:t>
            </a:r>
          </a:p>
          <a:p>
            <a:pPr marL="320040" marR="0" lvl="0" indent="-331470" algn="l" rtl="0">
              <a:lnSpc>
                <a:spcPct val="90000"/>
              </a:lnSpc>
              <a:spcBef>
                <a:spcPts val="700"/>
              </a:spcBef>
              <a:buClr>
                <a:schemeClr val="accent2"/>
              </a:buClr>
              <a:buSzPct val="100000"/>
              <a:buFont typeface="Noto Symbol"/>
              <a:buChar char="◻"/>
            </a:pPr>
            <a:r>
              <a:rPr lang="en" sz="1800">
                <a:solidFill>
                  <a:schemeClr val="dk1"/>
                </a:solidFill>
              </a:rPr>
              <a:t>10. </a:t>
            </a:r>
            <a:r>
              <a:rPr lang="en" sz="1800" b="0" i="0" u="none" strike="noStrike" cap="none" baseline="0">
                <a:solidFill>
                  <a:schemeClr val="dk1"/>
                </a:solidFill>
                <a:latin typeface="Arial"/>
                <a:ea typeface="Arial"/>
                <a:cs typeface="Arial"/>
                <a:sym typeface="Arial"/>
              </a:rPr>
              <a:t>If a self inspection has no problems and is found to be compliant with the SWPPP what must be on the inspection report?</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12647" y="171450"/>
            <a:ext cx="8153399" cy="74294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 sz="3000" b="0" i="0" u="none" strike="noStrike" cap="none" baseline="0">
                <a:solidFill>
                  <a:schemeClr val="dk2"/>
                </a:solidFill>
                <a:latin typeface="Arial"/>
                <a:ea typeface="Arial"/>
                <a:cs typeface="Arial"/>
                <a:sym typeface="Arial"/>
              </a:rPr>
              <a:t>What to expect during an inspection and how to be ready.</a:t>
            </a:r>
          </a:p>
        </p:txBody>
      </p:sp>
      <p:sp>
        <p:nvSpPr>
          <p:cNvPr id="153" name="Shape 153"/>
          <p:cNvSpPr txBox="1">
            <a:spLocks noGrp="1"/>
          </p:cNvSpPr>
          <p:nvPr>
            <p:ph type="body" idx="1"/>
          </p:nvPr>
        </p:nvSpPr>
        <p:spPr>
          <a:xfrm>
            <a:off x="612647" y="1200150"/>
            <a:ext cx="8153399" cy="325755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 sz="2900" b="0" i="0" u="none" strike="noStrike" cap="none" baseline="0">
                <a:solidFill>
                  <a:schemeClr val="dk1"/>
                </a:solidFill>
                <a:latin typeface="Arial"/>
                <a:ea typeface="Arial"/>
                <a:cs typeface="Arial"/>
                <a:sym typeface="Arial"/>
              </a:rPr>
              <a:t>Record Review</a:t>
            </a:r>
          </a:p>
          <a:p>
            <a:pPr marL="640080" marR="0" lvl="1" indent="-284480" algn="l" rtl="0">
              <a:spcBef>
                <a:spcPts val="550"/>
              </a:spcBef>
              <a:buClr>
                <a:schemeClr val="accent1"/>
              </a:buClr>
              <a:buSzPct val="70000"/>
              <a:buFont typeface="Noto Symbol"/>
              <a:buChar char="⬜"/>
            </a:pPr>
            <a:r>
              <a:rPr lang="en" sz="2600" b="0" i="0" u="none" strike="noStrike" cap="none" baseline="0">
                <a:solidFill>
                  <a:schemeClr val="dk1"/>
                </a:solidFill>
                <a:latin typeface="Arial"/>
                <a:ea typeface="Arial"/>
                <a:cs typeface="Arial"/>
                <a:sym typeface="Arial"/>
              </a:rPr>
              <a:t>What you should have on site.</a:t>
            </a:r>
          </a:p>
          <a:p>
            <a:pPr marL="914400" marR="0" lvl="2" indent="-228600" algn="l" rtl="0">
              <a:spcBef>
                <a:spcPts val="500"/>
              </a:spcBef>
              <a:buClr>
                <a:schemeClr val="accent2"/>
              </a:buClr>
              <a:buSzPct val="75000"/>
              <a:buFont typeface="Noto Symbol"/>
              <a:buChar char="■"/>
            </a:pPr>
            <a:r>
              <a:rPr lang="en" sz="2300" b="0" i="0" u="none" strike="noStrike" cap="none" baseline="0">
                <a:solidFill>
                  <a:schemeClr val="dk1"/>
                </a:solidFill>
                <a:latin typeface="Arial"/>
                <a:ea typeface="Arial"/>
                <a:cs typeface="Arial"/>
                <a:sym typeface="Arial"/>
              </a:rPr>
              <a:t>LOA, Permit, SWPPP, Inspection Documentation</a:t>
            </a:r>
          </a:p>
          <a:p>
            <a:pPr marL="640080" marR="0" lvl="1" indent="-284480" algn="l" rtl="0">
              <a:spcBef>
                <a:spcPts val="550"/>
              </a:spcBef>
              <a:buClr>
                <a:schemeClr val="accent1"/>
              </a:buClr>
              <a:buSzPct val="70000"/>
              <a:buFont typeface="Noto Symbol"/>
              <a:buChar char="⬜"/>
            </a:pPr>
            <a:r>
              <a:rPr lang="en" sz="2600" b="0" i="0" u="none" strike="noStrike" cap="none" baseline="0">
                <a:solidFill>
                  <a:schemeClr val="dk1"/>
                </a:solidFill>
                <a:latin typeface="Arial"/>
                <a:ea typeface="Arial"/>
                <a:cs typeface="Arial"/>
                <a:sym typeface="Arial"/>
              </a:rPr>
              <a:t>Common issues/ violations.</a:t>
            </a:r>
          </a:p>
          <a:p>
            <a:pPr marL="640080" marR="0" lvl="1" indent="-284480" algn="l" rtl="0">
              <a:spcBef>
                <a:spcPts val="550"/>
              </a:spcBef>
              <a:buClr>
                <a:schemeClr val="accent1"/>
              </a:buClr>
              <a:buSzPct val="70000"/>
              <a:buFont typeface="Noto Symbol"/>
              <a:buChar char="⬜"/>
            </a:pPr>
            <a:r>
              <a:rPr lang="en" sz="2600" b="0" i="0" u="none" strike="noStrike" cap="none" baseline="0">
                <a:solidFill>
                  <a:schemeClr val="dk1"/>
                </a:solidFill>
                <a:latin typeface="Arial"/>
                <a:ea typeface="Arial"/>
                <a:cs typeface="Arial"/>
                <a:sym typeface="Arial"/>
              </a:rPr>
              <a:t>Common Plan of Development/ Permit Status</a:t>
            </a:r>
          </a:p>
          <a:p>
            <a:pPr marL="320040" marR="0" lvl="0" indent="-320040" algn="l" rtl="0">
              <a:spcBef>
                <a:spcPts val="700"/>
              </a:spcBef>
              <a:buClr>
                <a:schemeClr val="accent2"/>
              </a:buClr>
              <a:buSzPct val="59999"/>
              <a:buFont typeface="Noto Symbol"/>
              <a:buChar char="◻"/>
            </a:pPr>
            <a:r>
              <a:rPr lang="en" sz="2900" b="0" i="0" u="none" strike="noStrike" cap="none" baseline="0">
                <a:solidFill>
                  <a:schemeClr val="dk1"/>
                </a:solidFill>
                <a:latin typeface="Arial"/>
                <a:ea typeface="Arial"/>
                <a:cs typeface="Arial"/>
                <a:sym typeface="Arial"/>
              </a:rPr>
              <a:t>Field/ Site Inspection</a:t>
            </a:r>
          </a:p>
          <a:p>
            <a:pPr marL="640080" marR="0" lvl="1" indent="-284480" algn="l" rtl="0">
              <a:spcBef>
                <a:spcPts val="550"/>
              </a:spcBef>
              <a:buClr>
                <a:schemeClr val="accent1"/>
              </a:buClr>
              <a:buSzPct val="70000"/>
              <a:buFont typeface="Noto Symbol"/>
              <a:buChar char="⬜"/>
            </a:pPr>
            <a:r>
              <a:rPr lang="en" sz="2600" b="0" i="0" u="none" strike="noStrike" cap="none" baseline="0">
                <a:solidFill>
                  <a:schemeClr val="dk1"/>
                </a:solidFill>
                <a:latin typeface="Arial"/>
                <a:ea typeface="Arial"/>
                <a:cs typeface="Arial"/>
                <a:sym typeface="Arial"/>
              </a:rPr>
              <a:t>BMPs</a:t>
            </a:r>
          </a:p>
          <a:p>
            <a:pPr marL="640080" marR="0" lvl="1" indent="-284480" algn="l" rtl="0">
              <a:spcBef>
                <a:spcPts val="550"/>
              </a:spcBef>
              <a:buClr>
                <a:schemeClr val="accent1"/>
              </a:buClr>
              <a:buSzPct val="70000"/>
              <a:buFont typeface="Noto Symbol"/>
              <a:buChar char="⬜"/>
            </a:pPr>
            <a:r>
              <a:rPr lang="en" sz="2600" b="0" i="0" u="none" strike="noStrike" cap="none" baseline="0">
                <a:solidFill>
                  <a:schemeClr val="dk1"/>
                </a:solidFill>
                <a:latin typeface="Arial"/>
                <a:ea typeface="Arial"/>
                <a:cs typeface="Arial"/>
                <a:sym typeface="Arial"/>
              </a:rPr>
              <a:t>Common Issues</a:t>
            </a:r>
          </a:p>
          <a:p>
            <a:pPr marL="365760" marR="0" lvl="1" indent="-10159" algn="l" rtl="0">
              <a:spcBef>
                <a:spcPts val="550"/>
              </a:spcBef>
              <a:buClr>
                <a:schemeClr val="accent1"/>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0"/>
            <a:ext cx="8229600" cy="8000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 sz="4000" b="0" i="0" u="none" strike="noStrike" cap="none" baseline="0">
                <a:solidFill>
                  <a:schemeClr val="dk2"/>
                </a:solidFill>
                <a:latin typeface="Arial"/>
                <a:ea typeface="Arial"/>
                <a:cs typeface="Arial"/>
                <a:sym typeface="Arial"/>
              </a:rPr>
              <a:t>Problems with paperwork…</a:t>
            </a:r>
          </a:p>
        </p:txBody>
      </p:sp>
      <p:sp>
        <p:nvSpPr>
          <p:cNvPr id="159" name="Shape 159"/>
          <p:cNvSpPr txBox="1">
            <a:spLocks noGrp="1"/>
          </p:cNvSpPr>
          <p:nvPr>
            <p:ph type="body" idx="1"/>
          </p:nvPr>
        </p:nvSpPr>
        <p:spPr>
          <a:xfrm>
            <a:off x="457200" y="1371600"/>
            <a:ext cx="3809999" cy="1314450"/>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0" marR="0" lvl="0" indent="0" algn="l" rtl="0">
              <a:lnSpc>
                <a:spcPct val="90000"/>
              </a:lnSpc>
              <a:spcBef>
                <a:spcPts val="0"/>
              </a:spcBef>
              <a:spcAft>
                <a:spcPts val="0"/>
              </a:spcAft>
              <a:buClr>
                <a:schemeClr val="accent2"/>
              </a:buClr>
              <a:buSzPct val="25000"/>
              <a:buFont typeface="Noto Symbol"/>
              <a:buNone/>
            </a:pPr>
            <a:r>
              <a:rPr lang="en" sz="1800" b="0" i="0" u="none" strike="noStrike" cap="none" baseline="0">
                <a:solidFill>
                  <a:schemeClr val="dk1"/>
                </a:solidFill>
                <a:latin typeface="Arial"/>
                <a:ea typeface="Arial"/>
                <a:cs typeface="Arial"/>
                <a:sym typeface="Arial"/>
              </a:rPr>
              <a:t>What’s the point of the SWPPP, and why does the DEQ care about it?</a:t>
            </a:r>
          </a:p>
          <a:p>
            <a:pPr marL="0" marR="0" lvl="0" indent="0" algn="l" rtl="0">
              <a:lnSpc>
                <a:spcPct val="90000"/>
              </a:lnSpc>
              <a:spcBef>
                <a:spcPts val="1700"/>
              </a:spcBef>
              <a:spcAft>
                <a:spcPts val="1000"/>
              </a:spcAft>
              <a:buClr>
                <a:schemeClr val="accent2"/>
              </a:buClr>
              <a:buFont typeface="Noto Symbol"/>
              <a:buNone/>
            </a:pPr>
            <a:endParaRPr sz="1800" b="0" i="0" u="none" strike="noStrike" cap="none" baseline="0">
              <a:solidFill>
                <a:schemeClr val="dk1"/>
              </a:solidFill>
              <a:latin typeface="Arial"/>
              <a:ea typeface="Arial"/>
              <a:cs typeface="Arial"/>
              <a:sym typeface="Arial"/>
            </a:endParaRPr>
          </a:p>
        </p:txBody>
      </p:sp>
      <p:pic>
        <p:nvPicPr>
          <p:cNvPr id="160" name="Shape 160"/>
          <p:cNvPicPr preferRelativeResize="0">
            <a:picLocks noGrp="1"/>
          </p:cNvPicPr>
          <p:nvPr>
            <p:ph type="body" idx="2"/>
          </p:nvPr>
        </p:nvPicPr>
        <p:blipFill rotWithShape="1">
          <a:blip r:embed="rId3">
            <a:alphaModFix/>
          </a:blip>
          <a:srcRect l="1200" t="11734"/>
          <a:stretch/>
        </p:blipFill>
        <p:spPr>
          <a:xfrm>
            <a:off x="4743373" y="1181662"/>
            <a:ext cx="3764280" cy="1891665"/>
          </a:xfrm>
          <a:prstGeom prst="rect">
            <a:avLst/>
          </a:prstGeom>
          <a:noFill/>
          <a:ln>
            <a:noFill/>
          </a:ln>
        </p:spPr>
      </p:pic>
      <p:pic>
        <p:nvPicPr>
          <p:cNvPr id="161" name="Shape 161"/>
          <p:cNvPicPr preferRelativeResize="0"/>
          <p:nvPr/>
        </p:nvPicPr>
        <p:blipFill rotWithShape="1">
          <a:blip r:embed="rId4">
            <a:alphaModFix/>
          </a:blip>
          <a:srcRect/>
          <a:stretch/>
        </p:blipFill>
        <p:spPr>
          <a:xfrm>
            <a:off x="717331" y="3028950"/>
            <a:ext cx="3657600" cy="2000250"/>
          </a:xfrm>
          <a:prstGeom prst="rect">
            <a:avLst/>
          </a:prstGeom>
          <a:noFill/>
          <a:ln>
            <a:noFill/>
          </a:ln>
        </p:spPr>
      </p:pic>
      <p:pic>
        <p:nvPicPr>
          <p:cNvPr id="162" name="Shape 162"/>
          <p:cNvPicPr preferRelativeResize="0"/>
          <p:nvPr/>
        </p:nvPicPr>
        <p:blipFill rotWithShape="1">
          <a:blip r:embed="rId5">
            <a:alphaModFix/>
          </a:blip>
          <a:srcRect t="8783"/>
          <a:stretch/>
        </p:blipFill>
        <p:spPr>
          <a:xfrm>
            <a:off x="4739639" y="3156494"/>
            <a:ext cx="3649827" cy="1872705"/>
          </a:xfrm>
          <a:prstGeom prst="rect">
            <a:avLst/>
          </a:prstGeom>
          <a:noFill/>
          <a:ln>
            <a:noFill/>
          </a:ln>
        </p:spPr>
      </p:pic>
      <p:sp>
        <p:nvSpPr>
          <p:cNvPr id="163" name="Shape 163"/>
          <p:cNvSpPr txBox="1"/>
          <p:nvPr/>
        </p:nvSpPr>
        <p:spPr>
          <a:xfrm>
            <a:off x="4516625" y="1181675"/>
            <a:ext cx="450000" cy="562500"/>
          </a:xfrm>
          <a:prstGeom prst="rect">
            <a:avLst/>
          </a:prstGeom>
          <a:solidFill>
            <a:srgbClr val="FF9900"/>
          </a:solidFill>
          <a:ln w="9525" cap="flat">
            <a:solidFill>
              <a:srgbClr val="FFFFFF"/>
            </a:solidFill>
            <a:prstDash val="solid"/>
            <a:round/>
            <a:headEnd type="none" w="med" len="med"/>
            <a:tailEnd type="none" w="med" len="med"/>
          </a:ln>
        </p:spPr>
        <p:txBody>
          <a:bodyPr lIns="91425" tIns="91425" rIns="91425" bIns="91425" anchor="t" anchorCtr="0">
            <a:noAutofit/>
          </a:bodyPr>
          <a:lstStyle/>
          <a:p>
            <a:pPr>
              <a:spcBef>
                <a:spcPts val="0"/>
              </a:spcBef>
              <a:buNone/>
            </a:pPr>
            <a:r>
              <a:rPr lang="en" sz="2400"/>
              <a:t>1</a:t>
            </a:r>
          </a:p>
        </p:txBody>
      </p:sp>
      <p:sp>
        <p:nvSpPr>
          <p:cNvPr id="164" name="Shape 164"/>
          <p:cNvSpPr txBox="1"/>
          <p:nvPr/>
        </p:nvSpPr>
        <p:spPr>
          <a:xfrm>
            <a:off x="457200" y="2845000"/>
            <a:ext cx="395999" cy="562500"/>
          </a:xfrm>
          <a:prstGeom prst="rect">
            <a:avLst/>
          </a:prstGeom>
          <a:solidFill>
            <a:schemeClr val="accent5"/>
          </a:solidFill>
          <a:ln w="9525" cap="flat">
            <a:solidFill>
              <a:srgbClr val="FFFFFF"/>
            </a:solidFill>
            <a:prstDash val="solid"/>
            <a:round/>
            <a:headEnd type="none" w="med" len="med"/>
            <a:tailEnd type="none" w="med" len="med"/>
          </a:ln>
        </p:spPr>
        <p:txBody>
          <a:bodyPr lIns="91425" tIns="91425" rIns="91425" bIns="91425" anchor="t" anchorCtr="0">
            <a:noAutofit/>
          </a:bodyPr>
          <a:lstStyle/>
          <a:p>
            <a:pPr>
              <a:spcBef>
                <a:spcPts val="0"/>
              </a:spcBef>
              <a:buNone/>
            </a:pPr>
            <a:r>
              <a:rPr lang="en" sz="2400"/>
              <a:t>2</a:t>
            </a:r>
          </a:p>
        </p:txBody>
      </p:sp>
      <p:sp>
        <p:nvSpPr>
          <p:cNvPr id="165" name="Shape 165"/>
          <p:cNvSpPr txBox="1"/>
          <p:nvPr/>
        </p:nvSpPr>
        <p:spPr>
          <a:xfrm>
            <a:off x="4597000" y="3086100"/>
            <a:ext cx="369599" cy="562500"/>
          </a:xfrm>
          <a:prstGeom prst="rect">
            <a:avLst/>
          </a:prstGeom>
          <a:solidFill>
            <a:srgbClr val="CC0000"/>
          </a:solidFill>
          <a:ln>
            <a:noFill/>
          </a:ln>
        </p:spPr>
        <p:txBody>
          <a:bodyPr lIns="91425" tIns="91425" rIns="91425" bIns="91425" anchor="t" anchorCtr="0">
            <a:noAutofit/>
          </a:bodyPr>
          <a:lstStyle/>
          <a:p>
            <a:pPr>
              <a:spcBef>
                <a:spcPts val="0"/>
              </a:spcBef>
              <a:buNone/>
            </a:pPr>
            <a:r>
              <a:rPr lang="en" sz="2400"/>
              <a:t>3</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81000" y="11429"/>
            <a:ext cx="7848599" cy="9715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 sz="3000" b="1" i="0" u="none" strike="noStrike" cap="none" baseline="0">
                <a:solidFill>
                  <a:schemeClr val="dk2"/>
                </a:solidFill>
                <a:latin typeface="Arial"/>
                <a:ea typeface="Arial"/>
                <a:cs typeface="Arial"/>
                <a:sym typeface="Arial"/>
              </a:rPr>
              <a:t>The SWPPP is your plan to avoid these problems?</a:t>
            </a:r>
          </a:p>
        </p:txBody>
      </p:sp>
      <p:sp>
        <p:nvSpPr>
          <p:cNvPr id="171" name="Shape 171"/>
          <p:cNvSpPr txBox="1">
            <a:spLocks noGrp="1"/>
          </p:cNvSpPr>
          <p:nvPr>
            <p:ph type="body" idx="1"/>
          </p:nvPr>
        </p:nvSpPr>
        <p:spPr>
          <a:xfrm>
            <a:off x="457200" y="1474601"/>
            <a:ext cx="3008399" cy="3315300"/>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285750" marR="0" lvl="0" indent="-316230" algn="l" rtl="0">
              <a:lnSpc>
                <a:spcPct val="90000"/>
              </a:lnSpc>
              <a:spcBef>
                <a:spcPts val="0"/>
              </a:spcBef>
              <a:spcAft>
                <a:spcPts val="0"/>
              </a:spcAft>
              <a:buClr>
                <a:schemeClr val="accent2"/>
              </a:buClr>
              <a:buSzPct val="100000"/>
              <a:buFont typeface="Arial"/>
              <a:buChar char="•"/>
            </a:pPr>
            <a:r>
              <a:rPr lang="en" sz="2400" b="1" i="0" u="none" strike="noStrike" cap="none" baseline="0">
                <a:solidFill>
                  <a:schemeClr val="dk1"/>
                </a:solidFill>
                <a:latin typeface="Arial"/>
                <a:ea typeface="Arial"/>
                <a:cs typeface="Arial"/>
                <a:sym typeface="Arial"/>
              </a:rPr>
              <a:t>Avoid Fines</a:t>
            </a:r>
          </a:p>
          <a:p>
            <a:pPr marL="285750" marR="0" lvl="0" indent="-316230" algn="l" rtl="0">
              <a:lnSpc>
                <a:spcPct val="90000"/>
              </a:lnSpc>
              <a:spcBef>
                <a:spcPts val="1700"/>
              </a:spcBef>
              <a:spcAft>
                <a:spcPts val="0"/>
              </a:spcAft>
              <a:buClr>
                <a:schemeClr val="accent2"/>
              </a:buClr>
              <a:buSzPct val="100000"/>
              <a:buFont typeface="Arial"/>
              <a:buChar char="•"/>
            </a:pPr>
            <a:r>
              <a:rPr lang="en" sz="2400" b="1" i="0" u="none" strike="noStrike" cap="none" baseline="0">
                <a:solidFill>
                  <a:schemeClr val="dk1"/>
                </a:solidFill>
                <a:latin typeface="Arial"/>
                <a:ea typeface="Arial"/>
                <a:cs typeface="Arial"/>
                <a:sym typeface="Arial"/>
              </a:rPr>
              <a:t>Avoid infrastructure Damage.</a:t>
            </a:r>
          </a:p>
          <a:p>
            <a:pPr marL="285750" marR="0" lvl="0" indent="-316230" algn="l" rtl="0">
              <a:lnSpc>
                <a:spcPct val="90000"/>
              </a:lnSpc>
              <a:spcBef>
                <a:spcPts val="1700"/>
              </a:spcBef>
              <a:spcAft>
                <a:spcPts val="1000"/>
              </a:spcAft>
              <a:buClr>
                <a:schemeClr val="accent2"/>
              </a:buClr>
              <a:buSzPct val="100000"/>
              <a:buFont typeface="Arial"/>
              <a:buChar char="•"/>
            </a:pPr>
            <a:r>
              <a:rPr lang="en" sz="2400" b="1" i="0" u="none" strike="noStrike" cap="none" baseline="0">
                <a:solidFill>
                  <a:schemeClr val="dk1"/>
                </a:solidFill>
                <a:latin typeface="Arial"/>
                <a:ea typeface="Arial"/>
                <a:cs typeface="Arial"/>
                <a:sym typeface="Arial"/>
              </a:rPr>
              <a:t>Avoid polluting water we all want to enjoy.</a:t>
            </a:r>
          </a:p>
        </p:txBody>
      </p:sp>
      <p:pic>
        <p:nvPicPr>
          <p:cNvPr id="172" name="Shape 172"/>
          <p:cNvPicPr preferRelativeResize="0">
            <a:picLocks noGrp="1"/>
          </p:cNvPicPr>
          <p:nvPr>
            <p:ph type="body" idx="2"/>
          </p:nvPr>
        </p:nvPicPr>
        <p:blipFill rotWithShape="1">
          <a:blip r:embed="rId3">
            <a:alphaModFix/>
          </a:blip>
          <a:srcRect t="8893"/>
          <a:stretch/>
        </p:blipFill>
        <p:spPr>
          <a:xfrm>
            <a:off x="4193626" y="1188719"/>
            <a:ext cx="4203207" cy="1639317"/>
          </a:xfrm>
          <a:prstGeom prst="rect">
            <a:avLst/>
          </a:prstGeom>
          <a:noFill/>
          <a:ln>
            <a:noFill/>
          </a:ln>
        </p:spPr>
      </p:pic>
      <p:pic>
        <p:nvPicPr>
          <p:cNvPr id="173" name="Shape 173"/>
          <p:cNvPicPr preferRelativeResize="0"/>
          <p:nvPr/>
        </p:nvPicPr>
        <p:blipFill rotWithShape="1">
          <a:blip r:embed="rId4">
            <a:alphaModFix/>
          </a:blip>
          <a:srcRect b="18171"/>
          <a:stretch/>
        </p:blipFill>
        <p:spPr>
          <a:xfrm>
            <a:off x="4114800" y="2914650"/>
            <a:ext cx="4360863" cy="208025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09600" y="204787"/>
            <a:ext cx="8077199" cy="652462"/>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 sz="3600" b="0" i="0" u="none" strike="noStrike" cap="none" baseline="0">
                <a:solidFill>
                  <a:schemeClr val="dk2"/>
                </a:solidFill>
                <a:latin typeface="Arial"/>
                <a:ea typeface="Arial"/>
                <a:cs typeface="Arial"/>
                <a:sym typeface="Arial"/>
              </a:rPr>
              <a:t>What Information is required in the SWPPP? Section 8.2</a:t>
            </a:r>
          </a:p>
        </p:txBody>
      </p:sp>
      <p:sp>
        <p:nvSpPr>
          <p:cNvPr id="179" name="Shape 179"/>
          <p:cNvSpPr txBox="1">
            <a:spLocks noGrp="1"/>
          </p:cNvSpPr>
          <p:nvPr>
            <p:ph type="body" idx="1"/>
          </p:nvPr>
        </p:nvSpPr>
        <p:spPr>
          <a:xfrm>
            <a:off x="30479" y="1257300"/>
            <a:ext cx="3505200" cy="3657600"/>
          </a:xfrm>
          <a:prstGeom prst="rect">
            <a:avLst/>
          </a:prstGeom>
          <a:solidFill>
            <a:schemeClr val="accent2"/>
          </a:solidFill>
          <a:ln w="50800" cap="sq">
            <a:solidFill>
              <a:schemeClr val="accent2"/>
            </a:solidFill>
            <a:prstDash val="solid"/>
            <a:miter/>
            <a:headEnd type="none" w="med" len="med"/>
            <a:tailEnd type="none" w="med" len="med"/>
          </a:ln>
        </p:spPr>
        <p:txBody>
          <a:bodyPr lIns="137150" tIns="182875" rIns="137150" bIns="91425" anchor="t" anchorCtr="0">
            <a:noAutofit/>
          </a:bodyPr>
          <a:lstStyle/>
          <a:p>
            <a:pPr marL="342900" marR="0" lvl="0" indent="-355600" algn="l" rtl="0">
              <a:spcBef>
                <a:spcPts val="0"/>
              </a:spcBef>
              <a:spcAft>
                <a:spcPts val="0"/>
              </a:spcAft>
              <a:buClr>
                <a:schemeClr val="accent2"/>
              </a:buClr>
              <a:buSzPct val="100000"/>
              <a:buFont typeface="Arial"/>
              <a:buChar char="•"/>
            </a:pPr>
            <a:r>
              <a:rPr lang="en" b="0" i="0" u="none" strike="noStrike" cap="none" baseline="0">
                <a:solidFill>
                  <a:schemeClr val="dk1"/>
                </a:solidFill>
                <a:latin typeface="Arial"/>
                <a:ea typeface="Arial"/>
                <a:cs typeface="Arial"/>
                <a:sym typeface="Arial"/>
              </a:rPr>
              <a:t>Section 8.2.1- SWPPP Administrator</a:t>
            </a:r>
          </a:p>
          <a:p>
            <a:pPr marL="342900" marR="0" lvl="0" indent="-355600" algn="l" rtl="0">
              <a:spcBef>
                <a:spcPts val="1700"/>
              </a:spcBef>
              <a:spcAft>
                <a:spcPts val="0"/>
              </a:spcAft>
              <a:buClr>
                <a:schemeClr val="accent2"/>
              </a:buClr>
              <a:buSzPct val="100000"/>
              <a:buFont typeface="Arial"/>
              <a:buChar char="•"/>
            </a:pPr>
            <a:r>
              <a:rPr lang="en" b="0" i="0" u="none" strike="noStrike" cap="none" baseline="0">
                <a:solidFill>
                  <a:schemeClr val="dk1"/>
                </a:solidFill>
                <a:latin typeface="Arial"/>
                <a:ea typeface="Arial"/>
                <a:cs typeface="Arial"/>
                <a:sym typeface="Arial"/>
              </a:rPr>
              <a:t>Section 8.2.2- Site Description.</a:t>
            </a:r>
          </a:p>
          <a:p>
            <a:pPr marL="342900" marR="0" lvl="0" indent="-355600" algn="l" rtl="0">
              <a:spcBef>
                <a:spcPts val="1700"/>
              </a:spcBef>
              <a:spcAft>
                <a:spcPts val="0"/>
              </a:spcAft>
              <a:buClr>
                <a:schemeClr val="accent2"/>
              </a:buClr>
              <a:buSzPct val="100000"/>
              <a:buFont typeface="Arial"/>
              <a:buChar char="•"/>
            </a:pPr>
            <a:r>
              <a:rPr lang="en" b="0" i="0" u="none" strike="noStrike" cap="none" baseline="0">
                <a:solidFill>
                  <a:schemeClr val="dk1"/>
                </a:solidFill>
                <a:latin typeface="Arial"/>
                <a:ea typeface="Arial"/>
                <a:cs typeface="Arial"/>
                <a:sym typeface="Arial"/>
              </a:rPr>
              <a:t>Section 8.2.3- Site Maps</a:t>
            </a:r>
          </a:p>
          <a:p>
            <a:pPr marL="342900" marR="0" lvl="0" indent="-355600" algn="l" rtl="0">
              <a:spcBef>
                <a:spcPts val="1700"/>
              </a:spcBef>
              <a:spcAft>
                <a:spcPts val="0"/>
              </a:spcAft>
              <a:buClr>
                <a:schemeClr val="accent2"/>
              </a:buClr>
              <a:buSzPct val="100000"/>
              <a:buFont typeface="Arial"/>
              <a:buChar char="•"/>
            </a:pPr>
            <a:r>
              <a:rPr lang="en" b="0" i="0" u="none" strike="noStrike" cap="none" baseline="0">
                <a:solidFill>
                  <a:schemeClr val="dk1"/>
                </a:solidFill>
                <a:latin typeface="Arial"/>
                <a:ea typeface="Arial"/>
                <a:cs typeface="Arial"/>
                <a:sym typeface="Arial"/>
              </a:rPr>
              <a:t>Section 8.2.4- Best Management Practices (BMPs)</a:t>
            </a:r>
          </a:p>
          <a:p>
            <a:pPr marL="342900" marR="0" lvl="0" indent="-355600" algn="l" rtl="0">
              <a:spcBef>
                <a:spcPts val="1700"/>
              </a:spcBef>
              <a:spcAft>
                <a:spcPts val="0"/>
              </a:spcAft>
              <a:buClr>
                <a:schemeClr val="accent2"/>
              </a:buClr>
              <a:buSzPct val="100000"/>
              <a:buFont typeface="Arial"/>
              <a:buChar char="•"/>
            </a:pPr>
            <a:r>
              <a:rPr lang="en" b="0" i="0" u="none" strike="noStrike" cap="none" baseline="0">
                <a:solidFill>
                  <a:schemeClr val="dk1"/>
                </a:solidFill>
                <a:latin typeface="Arial"/>
                <a:ea typeface="Arial"/>
                <a:cs typeface="Arial"/>
                <a:sym typeface="Arial"/>
              </a:rPr>
              <a:t>Section 8.2.5- Maintenance</a:t>
            </a:r>
          </a:p>
          <a:p>
            <a:pPr marL="342900" marR="0" lvl="0" indent="-355600" algn="l" rtl="0">
              <a:spcBef>
                <a:spcPts val="1700"/>
              </a:spcBef>
              <a:spcAft>
                <a:spcPts val="0"/>
              </a:spcAft>
              <a:buClr>
                <a:schemeClr val="accent2"/>
              </a:buClr>
              <a:buSzPct val="100000"/>
              <a:buFont typeface="Arial"/>
              <a:buChar char="•"/>
            </a:pPr>
            <a:r>
              <a:rPr lang="en" b="0" i="0" u="none" strike="noStrike" cap="none" baseline="0">
                <a:solidFill>
                  <a:schemeClr val="dk1"/>
                </a:solidFill>
                <a:latin typeface="Arial"/>
                <a:ea typeface="Arial"/>
                <a:cs typeface="Arial"/>
                <a:sym typeface="Arial"/>
              </a:rPr>
              <a:t>Section 8.2.6 – Inspections</a:t>
            </a:r>
          </a:p>
          <a:p>
            <a:pPr marL="342900" marR="0" lvl="0" indent="-355600" algn="l" rtl="0">
              <a:spcBef>
                <a:spcPts val="1700"/>
              </a:spcBef>
              <a:spcAft>
                <a:spcPts val="1000"/>
              </a:spcAft>
              <a:buClr>
                <a:schemeClr val="accent2"/>
              </a:buClr>
              <a:buSzPct val="100000"/>
              <a:buFont typeface="Arial"/>
              <a:buChar char="•"/>
            </a:pPr>
            <a:r>
              <a:rPr lang="en" b="0" i="0" u="none" strike="noStrike" cap="none" baseline="0">
                <a:solidFill>
                  <a:schemeClr val="dk1"/>
                </a:solidFill>
                <a:latin typeface="Arial"/>
                <a:ea typeface="Arial"/>
                <a:cs typeface="Arial"/>
                <a:sym typeface="Arial"/>
              </a:rPr>
              <a:t>Section 8.2.7 - Signature</a:t>
            </a:r>
          </a:p>
        </p:txBody>
      </p:sp>
      <p:pic>
        <p:nvPicPr>
          <p:cNvPr id="180" name="Shape 180"/>
          <p:cNvPicPr preferRelativeResize="0">
            <a:picLocks noGrp="1"/>
          </p:cNvPicPr>
          <p:nvPr>
            <p:ph type="body" idx="2"/>
          </p:nvPr>
        </p:nvPicPr>
        <p:blipFill rotWithShape="1">
          <a:blip r:embed="rId3">
            <a:alphaModFix/>
          </a:blip>
          <a:srcRect/>
          <a:stretch/>
        </p:blipFill>
        <p:spPr>
          <a:xfrm>
            <a:off x="3657600" y="1543050"/>
            <a:ext cx="5323417" cy="2994422"/>
          </a:xfrm>
          <a:prstGeom prst="rect">
            <a:avLst/>
          </a:prstGeom>
          <a:noFill/>
          <a:ln>
            <a:noFill/>
          </a:ln>
        </p:spPr>
      </p:pic>
      <p:sp>
        <p:nvSpPr>
          <p:cNvPr id="181" name="Shape 181"/>
          <p:cNvSpPr txBox="1"/>
          <p:nvPr/>
        </p:nvSpPr>
        <p:spPr>
          <a:xfrm>
            <a:off x="4196255" y="3452902"/>
            <a:ext cx="4403321" cy="71558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400" b="1" i="0" u="none" strike="noStrike" cap="none" baseline="0">
                <a:solidFill>
                  <a:srgbClr val="E9F0F5"/>
                </a:solidFill>
                <a:latin typeface="Arial"/>
                <a:ea typeface="Arial"/>
                <a:cs typeface="Arial"/>
                <a:sym typeface="Arial"/>
              </a:rPr>
              <a:t>Have a plan  to avoid costly  </a:t>
            </a:r>
          </a:p>
          <a:p>
            <a:pPr marL="0" marR="0" lvl="0" indent="0" algn="ctr" rtl="0">
              <a:spcBef>
                <a:spcPts val="0"/>
              </a:spcBef>
              <a:buSzPct val="25000"/>
              <a:buNone/>
            </a:pPr>
            <a:r>
              <a:rPr lang="en" sz="2400" b="1" i="0" u="none" strike="noStrike" cap="none" baseline="0">
                <a:solidFill>
                  <a:srgbClr val="E9F0F5"/>
                </a:solidFill>
                <a:latin typeface="Arial"/>
                <a:ea typeface="Arial"/>
                <a:cs typeface="Arial"/>
                <a:sym typeface="Arial"/>
              </a:rPr>
              <a:t>Failures.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3396</Words>
  <Application>Microsoft Office PowerPoint</Application>
  <PresentationFormat>On-screen Show (16:9)</PresentationFormat>
  <Paragraphs>329</Paragraphs>
  <Slides>49</Slides>
  <Notes>49</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simple-light</vt:lpstr>
      <vt:lpstr>Median</vt:lpstr>
      <vt:lpstr>BEING READY FOR AN INSPECTION</vt:lpstr>
      <vt:lpstr>Objectives</vt:lpstr>
      <vt:lpstr>Know What Is In The Permit</vt:lpstr>
      <vt:lpstr>Use the permit to answer the question. Write the page number and section number you found the answer on.</vt:lpstr>
      <vt:lpstr>Use the permit to answer the question. Write the page number and section number you found the answer on.</vt:lpstr>
      <vt:lpstr>What to expect during an inspection and how to be ready.</vt:lpstr>
      <vt:lpstr>Problems with paperwork…</vt:lpstr>
      <vt:lpstr>The SWPPP is your plan to avoid these problems?</vt:lpstr>
      <vt:lpstr>What Information is required in the SWPPP? Section 8.2</vt:lpstr>
      <vt:lpstr>Section 8.2.1</vt:lpstr>
      <vt:lpstr>Section 8.2.2</vt:lpstr>
      <vt:lpstr>SWPPP Template</vt:lpstr>
      <vt:lpstr>Section 8.2.2.5</vt:lpstr>
      <vt:lpstr>8.2.3 Site Maps</vt:lpstr>
      <vt:lpstr>8.2.4 Best Management Practices</vt:lpstr>
      <vt:lpstr>SWPPP Template</vt:lpstr>
      <vt:lpstr>Erosion Prevention BMPS</vt:lpstr>
      <vt:lpstr>Erosion Control Devices</vt:lpstr>
      <vt:lpstr>SWPPP Template</vt:lpstr>
      <vt:lpstr>Sedimentation Control</vt:lpstr>
      <vt:lpstr>PowerPoint Presentation</vt:lpstr>
      <vt:lpstr>Inlet Protection?</vt:lpstr>
      <vt:lpstr>SWPPP Template</vt:lpstr>
      <vt:lpstr>Stabilization Measures</vt:lpstr>
      <vt:lpstr>SWPPP Template</vt:lpstr>
      <vt:lpstr>8.2.4.3 Operational Controls</vt:lpstr>
      <vt:lpstr>Good Housekeeping and Wyoming.</vt:lpstr>
      <vt:lpstr>Bulk Storage</vt:lpstr>
      <vt:lpstr>Concrete Washout</vt:lpstr>
      <vt:lpstr>Which sanitary facility is in compliance? </vt:lpstr>
      <vt:lpstr>SWPPP Template 8.2.5</vt:lpstr>
      <vt:lpstr>Section 8.2.5 Maintenance</vt:lpstr>
      <vt:lpstr>Even the Best BMPs don’t work if you don’t install them correctly and maintain them!!!</vt:lpstr>
      <vt:lpstr>Even the Best BMPs don’t work if you don’t install them correctly and maintain them!!!</vt:lpstr>
      <vt:lpstr>Even the Best BMPs don’t work if you don’t install them correctly and maintain them!!!</vt:lpstr>
      <vt:lpstr>SWPPP Template 8.2.6</vt:lpstr>
      <vt:lpstr>Inspections</vt:lpstr>
      <vt:lpstr>8.2.6 Inspections</vt:lpstr>
      <vt:lpstr>8.2.7 and 9.7.8 Certification and Signature</vt:lpstr>
      <vt:lpstr>Overview of Common Paperwork Issues</vt:lpstr>
      <vt:lpstr>Overview of Common Site Issues</vt:lpstr>
      <vt:lpstr>Dirt Ramps</vt:lpstr>
      <vt:lpstr>City of Casper Inspection</vt:lpstr>
      <vt:lpstr>Continued…...</vt:lpstr>
      <vt:lpstr>Enforcement</vt:lpstr>
      <vt:lpstr>Continued….</vt:lpstr>
      <vt:lpstr>Non-permit inspection authority</vt:lpstr>
      <vt:lpstr>Last Thoughts</vt:lpstr>
      <vt:lpstr>Thank You and Links to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READY FOR AN INSPECTION</dc:title>
  <dc:creator>Summers, Andrea</dc:creator>
  <cp:lastModifiedBy>Summers, Andrea</cp:lastModifiedBy>
  <cp:revision>3</cp:revision>
  <dcterms:modified xsi:type="dcterms:W3CDTF">2015-02-04T23:07:30Z</dcterms:modified>
</cp:coreProperties>
</file>