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notesMasterIdLst>
    <p:notesMasterId r:id="rId30"/>
  </p:notesMasterIdLst>
  <p:handoutMasterIdLst>
    <p:handoutMasterId r:id="rId31"/>
  </p:handoutMasterIdLst>
  <p:sldIdLst>
    <p:sldId id="256" r:id="rId2"/>
    <p:sldId id="257" r:id="rId3"/>
    <p:sldId id="258" r:id="rId4"/>
    <p:sldId id="259" r:id="rId5"/>
    <p:sldId id="263" r:id="rId6"/>
    <p:sldId id="269" r:id="rId7"/>
    <p:sldId id="260" r:id="rId8"/>
    <p:sldId id="261" r:id="rId9"/>
    <p:sldId id="268" r:id="rId10"/>
    <p:sldId id="262" r:id="rId11"/>
    <p:sldId id="264" r:id="rId12"/>
    <p:sldId id="265" r:id="rId13"/>
    <p:sldId id="266"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282" r:id="rId27"/>
    <p:sldId id="283" r:id="rId28"/>
    <p:sldId id="284"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2" autoAdjust="0"/>
    <p:restoredTop sz="94648" autoAdjust="0"/>
  </p:normalViewPr>
  <p:slideViewPr>
    <p:cSldViewPr snapToGrid="0">
      <p:cViewPr varScale="1">
        <p:scale>
          <a:sx n="87" d="100"/>
          <a:sy n="87" d="100"/>
        </p:scale>
        <p:origin x="77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5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A93058F-AE9D-49ED-A1CD-F837E04E60E8}" type="datetimeFigureOut">
              <a:rPr lang="en-US" smtClean="0"/>
              <a:t>2/3/2015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015402-76E0-4F9C-9693-0D055544EC56}" type="slidenum">
              <a:rPr lang="en-US" smtClean="0"/>
              <a:t>‹#›</a:t>
            </a:fld>
            <a:endParaRPr lang="en-US"/>
          </a:p>
        </p:txBody>
      </p:sp>
    </p:spTree>
    <p:extLst>
      <p:ext uri="{BB962C8B-B14F-4D97-AF65-F5344CB8AC3E}">
        <p14:creationId xmlns:p14="http://schemas.microsoft.com/office/powerpoint/2010/main" val="1033630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296A93-995A-4396-BDB0-1EB289925E94}" type="datetimeFigureOut">
              <a:rPr lang="en-US" smtClean="0"/>
              <a:t>2/3/2015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BD4E2BB-B675-49B8-B49C-686239D6290B}" type="slidenum">
              <a:rPr lang="en-US" smtClean="0"/>
              <a:t>‹#›</a:t>
            </a:fld>
            <a:endParaRPr lang="en-US"/>
          </a:p>
        </p:txBody>
      </p:sp>
    </p:spTree>
    <p:extLst>
      <p:ext uri="{BB962C8B-B14F-4D97-AF65-F5344CB8AC3E}">
        <p14:creationId xmlns:p14="http://schemas.microsoft.com/office/powerpoint/2010/main" val="3552403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D4E2BB-B675-49B8-B49C-686239D6290B}" type="slidenum">
              <a:rPr lang="en-US" smtClean="0"/>
              <a:t>1</a:t>
            </a:fld>
            <a:endParaRPr lang="en-US"/>
          </a:p>
        </p:txBody>
      </p:sp>
    </p:spTree>
    <p:extLst>
      <p:ext uri="{BB962C8B-B14F-4D97-AF65-F5344CB8AC3E}">
        <p14:creationId xmlns:p14="http://schemas.microsoft.com/office/powerpoint/2010/main" val="3380167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5600" cap="none"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800" cap="none" baseline="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423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normAutofit/>
          </a:bodyPr>
          <a:lstStyle>
            <a:lvl1pPr>
              <a:defRPr sz="3600" cap="none" baseline="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normAutofit/>
          </a:bodyPr>
          <a:lstStyle>
            <a:lvl1pPr marL="0" indent="0" algn="ctr">
              <a:buNone/>
              <a:defRPr sz="20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421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0738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1436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1513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346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1620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95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028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4000" cap="none" baseline="0"/>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lvl1pPr>
              <a:defRPr sz="2800" cap="none" baseline="0"/>
            </a:lvl1pPr>
            <a:lvl2pPr>
              <a:defRPr sz="2400" cap="none" baseline="0"/>
            </a:lvl2pPr>
            <a:lvl3pPr>
              <a:defRPr sz="2000" cap="none" baseline="0"/>
            </a:lvl3pPr>
            <a:lvl4pPr>
              <a:defRPr sz="2000" cap="none" baseline="0"/>
            </a:lvl4pPr>
            <a:lvl5pPr>
              <a:defRPr sz="1800" cap="none"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9400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866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247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851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360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904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588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050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2/3/2015</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7149512"/>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50800" dist="25400" dir="4980000" algn="tl" rotWithShape="0">
              <a:srgbClr val="000000">
                <a:alpha val="3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ohn.gorman@wyo.gov" TargetMode="External"/><Relationship Id="rId2" Type="http://schemas.openxmlformats.org/officeDocument/2006/relationships/hyperlink" Target="mailto:Barb.sahl@wyo.gov" TargetMode="External"/><Relationship Id="rId1" Type="http://schemas.openxmlformats.org/officeDocument/2006/relationships/slideLayout" Target="../slideLayouts/slideLayout2.xml"/><Relationship Id="rId4" Type="http://schemas.openxmlformats.org/officeDocument/2006/relationships/hyperlink" Target="mailto:Jessica.mcconnell@wyo.go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Construction and State Storm Water Permits</a:t>
            </a:r>
            <a:endParaRPr lang="en-US" dirty="0"/>
          </a:p>
        </p:txBody>
      </p:sp>
      <p:sp>
        <p:nvSpPr>
          <p:cNvPr id="3" name="Subtitle 2"/>
          <p:cNvSpPr>
            <a:spLocks noGrp="1"/>
          </p:cNvSpPr>
          <p:nvPr>
            <p:ph type="subTitle" idx="1"/>
          </p:nvPr>
        </p:nvSpPr>
        <p:spPr/>
        <p:txBody>
          <a:bodyPr/>
          <a:lstStyle/>
          <a:p>
            <a:r>
              <a:rPr lang="en-US" dirty="0" smtClean="0"/>
              <a:t>What does it all mean?</a:t>
            </a:r>
            <a:endParaRPr lang="en-US" dirty="0"/>
          </a:p>
        </p:txBody>
      </p:sp>
      <p:sp>
        <p:nvSpPr>
          <p:cNvPr id="4" name="Date Placeholder 3"/>
          <p:cNvSpPr>
            <a:spLocks noGrp="1"/>
          </p:cNvSpPr>
          <p:nvPr>
            <p:ph type="dt" sz="half" idx="10"/>
          </p:nvPr>
        </p:nvSpPr>
        <p:spPr/>
        <p:txBody>
          <a:bodyPr/>
          <a:lstStyle/>
          <a:p>
            <a:r>
              <a:rPr lang="en-US" smtClean="0"/>
              <a:t>February 5, 2015</a:t>
            </a:r>
            <a:endParaRPr lang="en-US" dirty="0"/>
          </a:p>
        </p:txBody>
      </p:sp>
      <p:sp>
        <p:nvSpPr>
          <p:cNvPr id="5" name="Footer Placeholder 4"/>
          <p:cNvSpPr>
            <a:spLocks noGrp="1"/>
          </p:cNvSpPr>
          <p:nvPr>
            <p:ph type="ftr" sz="quarter" idx="11"/>
          </p:nvPr>
        </p:nvSpPr>
        <p:spPr/>
        <p:txBody>
          <a:bodyPr/>
          <a:lstStyle/>
          <a:p>
            <a:r>
              <a:rPr lang="en-US" smtClean="0"/>
              <a:t>Casper Workshop</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700336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13953"/>
            <a:ext cx="7773324" cy="580081"/>
          </a:xfrm>
        </p:spPr>
        <p:txBody>
          <a:bodyPr>
            <a:normAutofit fontScale="90000"/>
          </a:bodyPr>
          <a:lstStyle/>
          <a:p>
            <a:r>
              <a:rPr lang="en-US" dirty="0" smtClean="0"/>
              <a:t>For Example…</a:t>
            </a:r>
            <a:endParaRPr lang="en-US" dirty="0"/>
          </a:p>
        </p:txBody>
      </p:sp>
      <p:graphicFrame>
        <p:nvGraphicFramePr>
          <p:cNvPr id="6" name="Content Placeholder 5"/>
          <p:cNvGraphicFramePr>
            <a:graphicFrameLocks noGrp="1"/>
          </p:cNvGraphicFramePr>
          <p:nvPr>
            <p:ph type="pic" idx="1"/>
            <p:extLst>
              <p:ext uri="{D42A27DB-BD31-4B8C-83A1-F6EECF244321}">
                <p14:modId xmlns:p14="http://schemas.microsoft.com/office/powerpoint/2010/main" val="1472058403"/>
              </p:ext>
            </p:extLst>
          </p:nvPr>
        </p:nvGraphicFramePr>
        <p:xfrm>
          <a:off x="889000" y="698500"/>
          <a:ext cx="7366536" cy="3091301"/>
        </p:xfrm>
        <a:graphic>
          <a:graphicData uri="http://schemas.openxmlformats.org/drawingml/2006/table">
            <a:tbl>
              <a:tblPr firstRow="1" firstCol="1" bandRow="1">
                <a:tableStyleId>{5C22544A-7EE6-4342-B048-85BDC9FD1C3A}</a:tableStyleId>
              </a:tblPr>
              <a:tblGrid>
                <a:gridCol w="1472664"/>
                <a:gridCol w="1472664"/>
                <a:gridCol w="1473736"/>
                <a:gridCol w="1473736"/>
                <a:gridCol w="1473736"/>
              </a:tblGrid>
              <a:tr h="1311553">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r>
              <a:tr h="413589">
                <a:tc gridSpan="5">
                  <a:txBody>
                    <a:bodyPr/>
                    <a:lstStyle/>
                    <a:p>
                      <a:pPr marL="0" marR="0" algn="ctr">
                        <a:spcBef>
                          <a:spcPts val="0"/>
                        </a:spcBef>
                        <a:spcAft>
                          <a:spcPts val="0"/>
                        </a:spcAft>
                      </a:pPr>
                      <a:r>
                        <a:rPr lang="en-US" sz="1600" dirty="0">
                          <a:effectLst/>
                          <a:latin typeface="Calibri" panose="020F0502020204030204" pitchFamily="34" charset="0"/>
                        </a:rPr>
                        <a:t>Happy Lane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6159">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r>
            </a:tbl>
          </a:graphicData>
        </a:graphic>
      </p:graphicFrame>
      <p:sp>
        <p:nvSpPr>
          <p:cNvPr id="7" name="Text Placeholder 6"/>
          <p:cNvSpPr>
            <a:spLocks noGrp="1"/>
          </p:cNvSpPr>
          <p:nvPr>
            <p:ph type="body" sz="half" idx="2"/>
          </p:nvPr>
        </p:nvSpPr>
        <p:spPr>
          <a:xfrm>
            <a:off x="685331" y="4594034"/>
            <a:ext cx="7773339" cy="1197166"/>
          </a:xfrm>
        </p:spPr>
        <p:txBody>
          <a:bodyPr/>
          <a:lstStyle/>
          <a:p>
            <a:pPr algn="l"/>
            <a:r>
              <a:rPr lang="en-US" dirty="0"/>
              <a:t>Developer Dan has cleared </a:t>
            </a:r>
            <a:r>
              <a:rPr lang="en-US" dirty="0" smtClean="0"/>
              <a:t>6 </a:t>
            </a:r>
            <a:r>
              <a:rPr lang="en-US" dirty="0"/>
              <a:t>acres for a road and utilities and 10 - </a:t>
            </a:r>
            <a:r>
              <a:rPr lang="en-US" dirty="0" smtClean="0"/>
              <a:t>0.5 </a:t>
            </a:r>
            <a:r>
              <a:rPr lang="en-US" dirty="0"/>
              <a:t>acre lots.  </a:t>
            </a:r>
            <a:r>
              <a:rPr lang="en-US" dirty="0" smtClean="0"/>
              <a:t>What permit does Dan need?</a:t>
            </a:r>
            <a:endParaRPr lang="en-US" dirty="0"/>
          </a:p>
          <a:p>
            <a:endParaRPr lang="en-US" dirty="0"/>
          </a:p>
        </p:txBody>
      </p:sp>
    </p:spTree>
    <p:extLst>
      <p:ext uri="{BB962C8B-B14F-4D97-AF65-F5344CB8AC3E}">
        <p14:creationId xmlns:p14="http://schemas.microsoft.com/office/powerpoint/2010/main" val="144440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13953"/>
            <a:ext cx="7773324" cy="580081"/>
          </a:xfrm>
        </p:spPr>
        <p:txBody>
          <a:bodyPr>
            <a:normAutofit fontScale="90000"/>
          </a:bodyPr>
          <a:lstStyle/>
          <a:p>
            <a:r>
              <a:rPr lang="en-US" dirty="0" smtClean="0"/>
              <a:t>For Example…</a:t>
            </a:r>
            <a:endParaRPr lang="en-US" dirty="0"/>
          </a:p>
        </p:txBody>
      </p:sp>
      <p:graphicFrame>
        <p:nvGraphicFramePr>
          <p:cNvPr id="6" name="Content Placeholder 5"/>
          <p:cNvGraphicFramePr>
            <a:graphicFrameLocks noGrp="1"/>
          </p:cNvGraphicFramePr>
          <p:nvPr>
            <p:ph type="pic" idx="1"/>
            <p:extLst>
              <p:ext uri="{D42A27DB-BD31-4B8C-83A1-F6EECF244321}">
                <p14:modId xmlns:p14="http://schemas.microsoft.com/office/powerpoint/2010/main" val="274362226"/>
              </p:ext>
            </p:extLst>
          </p:nvPr>
        </p:nvGraphicFramePr>
        <p:xfrm>
          <a:off x="889000" y="698500"/>
          <a:ext cx="7366536" cy="3091301"/>
        </p:xfrm>
        <a:graphic>
          <a:graphicData uri="http://schemas.openxmlformats.org/drawingml/2006/table">
            <a:tbl>
              <a:tblPr firstRow="1" firstCol="1" bandRow="1">
                <a:tableStyleId>{5C22544A-7EE6-4342-B048-85BDC9FD1C3A}</a:tableStyleId>
              </a:tblPr>
              <a:tblGrid>
                <a:gridCol w="1472664"/>
                <a:gridCol w="1472664"/>
                <a:gridCol w="1473736"/>
                <a:gridCol w="1473736"/>
                <a:gridCol w="1473736"/>
              </a:tblGrid>
              <a:tr h="1311553">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2">
                        <a:lumMod val="75000"/>
                      </a:schemeClr>
                    </a:solidFill>
                  </a:tcPr>
                </a:tc>
              </a:tr>
              <a:tr h="413589">
                <a:tc gridSpan="5">
                  <a:txBody>
                    <a:bodyPr/>
                    <a:lstStyle/>
                    <a:p>
                      <a:pPr marL="0" marR="0" algn="ctr">
                        <a:spcBef>
                          <a:spcPts val="0"/>
                        </a:spcBef>
                        <a:spcAft>
                          <a:spcPts val="0"/>
                        </a:spcAft>
                      </a:pPr>
                      <a:r>
                        <a:rPr lang="en-US" sz="1600" dirty="0">
                          <a:effectLst/>
                          <a:latin typeface="Calibri" panose="020F0502020204030204" pitchFamily="34" charset="0"/>
                        </a:rPr>
                        <a:t>Happy Lane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6159">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r>
            </a:tbl>
          </a:graphicData>
        </a:graphic>
      </p:graphicFrame>
      <p:sp>
        <p:nvSpPr>
          <p:cNvPr id="7" name="Text Placeholder 6"/>
          <p:cNvSpPr>
            <a:spLocks noGrp="1"/>
          </p:cNvSpPr>
          <p:nvPr>
            <p:ph type="body" sz="half" idx="2"/>
          </p:nvPr>
        </p:nvSpPr>
        <p:spPr>
          <a:xfrm>
            <a:off x="685331" y="4594033"/>
            <a:ext cx="7773339" cy="1447951"/>
          </a:xfrm>
        </p:spPr>
        <p:txBody>
          <a:bodyPr>
            <a:normAutofit/>
          </a:bodyPr>
          <a:lstStyle/>
          <a:p>
            <a:pPr algn="l"/>
            <a:r>
              <a:rPr lang="en-US" dirty="0"/>
              <a:t>Builder Bob buys one </a:t>
            </a:r>
            <a:r>
              <a:rPr lang="en-US" dirty="0" smtClean="0"/>
              <a:t>lot and will build a home.  </a:t>
            </a:r>
          </a:p>
          <a:p>
            <a:pPr algn="l"/>
            <a:r>
              <a:rPr lang="en-US" dirty="0" smtClean="0"/>
              <a:t>Does </a:t>
            </a:r>
            <a:r>
              <a:rPr lang="en-US" dirty="0"/>
              <a:t>Bob need coverage under a CGP</a:t>
            </a:r>
            <a:r>
              <a:rPr lang="en-US" dirty="0" smtClean="0"/>
              <a:t>?</a:t>
            </a:r>
          </a:p>
          <a:p>
            <a:pPr algn="l"/>
            <a:r>
              <a:rPr lang="en-US" dirty="0" smtClean="0"/>
              <a:t>Which permit?</a:t>
            </a:r>
            <a:endParaRPr lang="en-US" dirty="0"/>
          </a:p>
          <a:p>
            <a:endParaRPr lang="en-US" dirty="0"/>
          </a:p>
        </p:txBody>
      </p:sp>
    </p:spTree>
    <p:extLst>
      <p:ext uri="{BB962C8B-B14F-4D97-AF65-F5344CB8AC3E}">
        <p14:creationId xmlns:p14="http://schemas.microsoft.com/office/powerpoint/2010/main" val="980569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13953"/>
            <a:ext cx="7773324" cy="580081"/>
          </a:xfrm>
        </p:spPr>
        <p:txBody>
          <a:bodyPr>
            <a:normAutofit fontScale="90000"/>
          </a:bodyPr>
          <a:lstStyle/>
          <a:p>
            <a:r>
              <a:rPr lang="en-US" dirty="0" smtClean="0"/>
              <a:t>For Example…</a:t>
            </a:r>
            <a:endParaRPr lang="en-US" dirty="0"/>
          </a:p>
        </p:txBody>
      </p:sp>
      <p:graphicFrame>
        <p:nvGraphicFramePr>
          <p:cNvPr id="6" name="Content Placeholder 5"/>
          <p:cNvGraphicFramePr>
            <a:graphicFrameLocks noGrp="1"/>
          </p:cNvGraphicFramePr>
          <p:nvPr>
            <p:ph type="pic" idx="1"/>
            <p:extLst>
              <p:ext uri="{D42A27DB-BD31-4B8C-83A1-F6EECF244321}">
                <p14:modId xmlns:p14="http://schemas.microsoft.com/office/powerpoint/2010/main" val="1035080980"/>
              </p:ext>
            </p:extLst>
          </p:nvPr>
        </p:nvGraphicFramePr>
        <p:xfrm>
          <a:off x="889000" y="698500"/>
          <a:ext cx="7366536" cy="3091301"/>
        </p:xfrm>
        <a:graphic>
          <a:graphicData uri="http://schemas.openxmlformats.org/drawingml/2006/table">
            <a:tbl>
              <a:tblPr firstRow="1" firstCol="1" bandRow="1">
                <a:tableStyleId>{5C22544A-7EE6-4342-B048-85BDC9FD1C3A}</a:tableStyleId>
              </a:tblPr>
              <a:tblGrid>
                <a:gridCol w="1472664"/>
                <a:gridCol w="1472664"/>
                <a:gridCol w="1473736"/>
                <a:gridCol w="1473736"/>
                <a:gridCol w="1473736"/>
              </a:tblGrid>
              <a:tr h="1311553">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2">
                        <a:lumMod val="75000"/>
                      </a:schemeClr>
                    </a:solidFill>
                  </a:tcPr>
                </a:tc>
              </a:tr>
              <a:tr h="413589">
                <a:tc gridSpan="5">
                  <a:txBody>
                    <a:bodyPr/>
                    <a:lstStyle/>
                    <a:p>
                      <a:pPr marL="0" marR="0" algn="ctr">
                        <a:spcBef>
                          <a:spcPts val="0"/>
                        </a:spcBef>
                        <a:spcAft>
                          <a:spcPts val="0"/>
                        </a:spcAft>
                      </a:pPr>
                      <a:r>
                        <a:rPr lang="en-US" sz="1600" dirty="0">
                          <a:effectLst/>
                          <a:latin typeface="Calibri" panose="020F0502020204030204" pitchFamily="34" charset="0"/>
                        </a:rPr>
                        <a:t>Happy Lane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6159">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r>
            </a:tbl>
          </a:graphicData>
        </a:graphic>
      </p:graphicFrame>
      <p:sp>
        <p:nvSpPr>
          <p:cNvPr id="7" name="Text Placeholder 6"/>
          <p:cNvSpPr>
            <a:spLocks noGrp="1"/>
          </p:cNvSpPr>
          <p:nvPr>
            <p:ph type="body" sz="half" idx="2"/>
          </p:nvPr>
        </p:nvSpPr>
        <p:spPr>
          <a:xfrm>
            <a:off x="685331" y="4594034"/>
            <a:ext cx="7773339" cy="1197166"/>
          </a:xfrm>
        </p:spPr>
        <p:txBody>
          <a:bodyPr>
            <a:normAutofit fontScale="92500" lnSpcReduction="10000"/>
          </a:bodyPr>
          <a:lstStyle/>
          <a:p>
            <a:pPr algn="l"/>
            <a:r>
              <a:rPr lang="en-US" dirty="0" smtClean="0"/>
              <a:t>Contractor Carl buys four lots.  Does he need permit coverage?  What kind?</a:t>
            </a:r>
          </a:p>
          <a:p>
            <a:pPr algn="l"/>
            <a:r>
              <a:rPr lang="en-US" dirty="0" smtClean="0"/>
              <a:t>There 3 acres left under Dan’s control.  Does this change the type of permit Dan needs?</a:t>
            </a:r>
            <a:endParaRPr lang="en-US" dirty="0"/>
          </a:p>
        </p:txBody>
      </p:sp>
    </p:spTree>
    <p:extLst>
      <p:ext uri="{BB962C8B-B14F-4D97-AF65-F5344CB8AC3E}">
        <p14:creationId xmlns:p14="http://schemas.microsoft.com/office/powerpoint/2010/main" val="2652490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013953"/>
            <a:ext cx="7773324" cy="580081"/>
          </a:xfrm>
        </p:spPr>
        <p:txBody>
          <a:bodyPr>
            <a:normAutofit fontScale="90000"/>
          </a:bodyPr>
          <a:lstStyle/>
          <a:p>
            <a:r>
              <a:rPr lang="en-US" dirty="0" smtClean="0"/>
              <a:t>For Example…</a:t>
            </a:r>
            <a:endParaRPr lang="en-US" dirty="0"/>
          </a:p>
        </p:txBody>
      </p:sp>
      <p:graphicFrame>
        <p:nvGraphicFramePr>
          <p:cNvPr id="6" name="Content Placeholder 5"/>
          <p:cNvGraphicFramePr>
            <a:graphicFrameLocks noGrp="1"/>
          </p:cNvGraphicFramePr>
          <p:nvPr>
            <p:ph type="pic" idx="1"/>
            <p:extLst>
              <p:ext uri="{D42A27DB-BD31-4B8C-83A1-F6EECF244321}">
                <p14:modId xmlns:p14="http://schemas.microsoft.com/office/powerpoint/2010/main" val="1453047859"/>
              </p:ext>
            </p:extLst>
          </p:nvPr>
        </p:nvGraphicFramePr>
        <p:xfrm>
          <a:off x="889000" y="698500"/>
          <a:ext cx="7366536" cy="3091301"/>
        </p:xfrm>
        <a:graphic>
          <a:graphicData uri="http://schemas.openxmlformats.org/drawingml/2006/table">
            <a:tbl>
              <a:tblPr firstRow="1" firstCol="1" bandRow="1">
                <a:tableStyleId>{5C22544A-7EE6-4342-B048-85BDC9FD1C3A}</a:tableStyleId>
              </a:tblPr>
              <a:tblGrid>
                <a:gridCol w="1472664"/>
                <a:gridCol w="1472664"/>
                <a:gridCol w="1473736"/>
                <a:gridCol w="1473736"/>
                <a:gridCol w="1473736"/>
              </a:tblGrid>
              <a:tr h="1311553">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4">
                        <a:lumMod val="75000"/>
                      </a:schemeClr>
                    </a:solidFill>
                  </a:tcPr>
                </a:tc>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2">
                        <a:lumMod val="75000"/>
                      </a:schemeClr>
                    </a:solidFill>
                  </a:tcPr>
                </a:tc>
              </a:tr>
              <a:tr h="413589">
                <a:tc gridSpan="5">
                  <a:txBody>
                    <a:bodyPr/>
                    <a:lstStyle/>
                    <a:p>
                      <a:pPr marL="0" marR="0" algn="ctr">
                        <a:spcBef>
                          <a:spcPts val="0"/>
                        </a:spcBef>
                        <a:spcAft>
                          <a:spcPts val="0"/>
                        </a:spcAft>
                      </a:pPr>
                      <a:r>
                        <a:rPr lang="en-US" sz="1600" dirty="0">
                          <a:effectLst/>
                          <a:latin typeface="Calibri" panose="020F0502020204030204" pitchFamily="34" charset="0"/>
                        </a:rPr>
                        <a:t>Happy Lane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6159">
                <a:tc>
                  <a:txBody>
                    <a:bodyPr/>
                    <a:lstStyle/>
                    <a:p>
                      <a:pPr marL="0" marR="0" algn="ctr">
                        <a:spcBef>
                          <a:spcPts val="0"/>
                        </a:spcBef>
                        <a:spcAft>
                          <a:spcPts val="0"/>
                        </a:spcAft>
                      </a:pPr>
                      <a:r>
                        <a:rPr lang="en-US" sz="1800" dirty="0" smtClean="0">
                          <a:effectLst/>
                          <a:latin typeface="Calibri" panose="020F0502020204030204" pitchFamily="34" charset="0"/>
                        </a:rPr>
                        <a:t>0.5 </a:t>
                      </a:r>
                      <a:r>
                        <a:rPr lang="en-US" sz="1800" dirty="0">
                          <a:effectLst/>
                          <a:latin typeface="Calibri" panose="020F0502020204030204" pitchFamily="34" charset="0"/>
                        </a:rPr>
                        <a:t>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6">
                        <a:lumMod val="75000"/>
                      </a:schemeClr>
                    </a:solid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6">
                        <a:lumMod val="75000"/>
                      </a:schemeClr>
                    </a:solid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6">
                        <a:lumMod val="75000"/>
                      </a:schemeClr>
                    </a:solid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6">
                        <a:lumMod val="75000"/>
                      </a:schemeClr>
                    </a:solidFill>
                  </a:tcPr>
                </a:tc>
                <a:tc>
                  <a:txBody>
                    <a:bodyPr/>
                    <a:lstStyle/>
                    <a:p>
                      <a:pPr marL="0" marR="0" algn="ctr">
                        <a:spcBef>
                          <a:spcPts val="0"/>
                        </a:spcBef>
                        <a:spcAft>
                          <a:spcPts val="0"/>
                        </a:spcAft>
                      </a:pPr>
                      <a:r>
                        <a:rPr lang="en-US" sz="1800" b="1" dirty="0" smtClean="0">
                          <a:solidFill>
                            <a:schemeClr val="tx1"/>
                          </a:solidFill>
                          <a:effectLst/>
                          <a:latin typeface="Calibri" panose="020F0502020204030204" pitchFamily="34" charset="0"/>
                        </a:rPr>
                        <a:t>0.5 </a:t>
                      </a:r>
                      <a:r>
                        <a:rPr lang="en-US" sz="1800" b="1" dirty="0">
                          <a:solidFill>
                            <a:schemeClr val="tx1"/>
                          </a:solidFill>
                          <a:effectLst/>
                          <a:latin typeface="Calibri" panose="020F0502020204030204" pitchFamily="34" charset="0"/>
                        </a:rPr>
                        <a:t>ac</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5755" marR="115755" marT="0" marB="0" anchor="ctr">
                    <a:solidFill>
                      <a:schemeClr val="accent6">
                        <a:lumMod val="75000"/>
                      </a:schemeClr>
                    </a:solidFill>
                  </a:tcPr>
                </a:tc>
              </a:tr>
            </a:tbl>
          </a:graphicData>
        </a:graphic>
      </p:graphicFrame>
      <p:sp>
        <p:nvSpPr>
          <p:cNvPr id="7" name="Text Placeholder 6"/>
          <p:cNvSpPr>
            <a:spLocks noGrp="1"/>
          </p:cNvSpPr>
          <p:nvPr>
            <p:ph type="body" sz="half" idx="2"/>
          </p:nvPr>
        </p:nvSpPr>
        <p:spPr>
          <a:xfrm>
            <a:off x="685331" y="4594034"/>
            <a:ext cx="7773339" cy="1451924"/>
          </a:xfrm>
        </p:spPr>
        <p:txBody>
          <a:bodyPr>
            <a:normAutofit fontScale="92500" lnSpcReduction="20000"/>
          </a:bodyPr>
          <a:lstStyle/>
          <a:p>
            <a:pPr algn="l"/>
            <a:r>
              <a:rPr lang="en-US" dirty="0" smtClean="0"/>
              <a:t>Investor Irene buys the remaining lots.  She intends to flip the lots in three years to make enough money to retire in Jamaica.  She plans no work in the meantime.  Does she need a permit?  What kind?  </a:t>
            </a:r>
          </a:p>
          <a:p>
            <a:pPr algn="l"/>
            <a:r>
              <a:rPr lang="en-US" dirty="0" smtClean="0"/>
              <a:t>What can Irene do to get of out permit coverage as soon as possible?</a:t>
            </a:r>
            <a:endParaRPr lang="en-US" dirty="0"/>
          </a:p>
        </p:txBody>
      </p:sp>
    </p:spTree>
    <p:extLst>
      <p:ext uri="{BB962C8B-B14F-4D97-AF65-F5344CB8AC3E}">
        <p14:creationId xmlns:p14="http://schemas.microsoft.com/office/powerpoint/2010/main" val="1535161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Brief Project History … Storm Water-Wise</a:t>
            </a:r>
            <a:endParaRPr lang="en-US" dirty="0"/>
          </a:p>
        </p:txBody>
      </p:sp>
      <p:sp>
        <p:nvSpPr>
          <p:cNvPr id="6" name="Content Placeholder 5"/>
          <p:cNvSpPr>
            <a:spLocks noGrp="1"/>
          </p:cNvSpPr>
          <p:nvPr>
            <p:ph sz="quarter" idx="13"/>
          </p:nvPr>
        </p:nvSpPr>
        <p:spPr/>
        <p:txBody>
          <a:bodyPr/>
          <a:lstStyle/>
          <a:p>
            <a:r>
              <a:rPr lang="en-US" dirty="0" smtClean="0"/>
              <a:t>Developer Dan secures coverage under the LCGP (≥ 5 ac) for the entire project</a:t>
            </a:r>
          </a:p>
          <a:p>
            <a:r>
              <a:rPr lang="en-US" dirty="0" smtClean="0"/>
              <a:t>Builder Bob secures coverage under the LCGP – common plan.  Dan removes Bob’s lot from his SWPPP</a:t>
            </a:r>
          </a:p>
        </p:txBody>
      </p:sp>
    </p:spTree>
    <p:extLst>
      <p:ext uri="{BB962C8B-B14F-4D97-AF65-F5344CB8AC3E}">
        <p14:creationId xmlns:p14="http://schemas.microsoft.com/office/powerpoint/2010/main" val="238483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Project History … Storm Water-Wise</a:t>
            </a:r>
          </a:p>
        </p:txBody>
      </p:sp>
      <p:sp>
        <p:nvSpPr>
          <p:cNvPr id="3" name="Content Placeholder 2"/>
          <p:cNvSpPr>
            <a:spLocks noGrp="1"/>
          </p:cNvSpPr>
          <p:nvPr>
            <p:ph sz="quarter" idx="13"/>
          </p:nvPr>
        </p:nvSpPr>
        <p:spPr/>
        <p:txBody>
          <a:bodyPr/>
          <a:lstStyle/>
          <a:p>
            <a:r>
              <a:rPr lang="en-US" dirty="0" smtClean="0"/>
              <a:t>Contractor Carl also needs LCGP coverage – common plan</a:t>
            </a:r>
          </a:p>
          <a:p>
            <a:pPr lvl="1"/>
            <a:r>
              <a:rPr lang="en-US" dirty="0" smtClean="0"/>
              <a:t>Carl lumps all four lots into one permit and SWPPP</a:t>
            </a:r>
          </a:p>
          <a:p>
            <a:r>
              <a:rPr lang="en-US" dirty="0" smtClean="0"/>
              <a:t>Investor Irene also needs LCGP coverage – common plan again</a:t>
            </a:r>
          </a:p>
          <a:p>
            <a:pPr lvl="1"/>
            <a:r>
              <a:rPr lang="en-US" dirty="0" smtClean="0"/>
              <a:t>She can also aggregate her lots into one permit.</a:t>
            </a:r>
            <a:endParaRPr lang="en-US" dirty="0"/>
          </a:p>
        </p:txBody>
      </p:sp>
    </p:spTree>
    <p:extLst>
      <p:ext uri="{BB962C8B-B14F-4D97-AF65-F5344CB8AC3E}">
        <p14:creationId xmlns:p14="http://schemas.microsoft.com/office/powerpoint/2010/main" val="98705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SWPPP Options</a:t>
            </a:r>
            <a:endParaRPr lang="en-US" dirty="0"/>
          </a:p>
        </p:txBody>
      </p:sp>
      <p:sp>
        <p:nvSpPr>
          <p:cNvPr id="3" name="Content Placeholder 2"/>
          <p:cNvSpPr>
            <a:spLocks noGrp="1"/>
          </p:cNvSpPr>
          <p:nvPr>
            <p:ph sz="quarter" idx="13"/>
          </p:nvPr>
        </p:nvSpPr>
        <p:spPr/>
        <p:txBody>
          <a:bodyPr/>
          <a:lstStyle/>
          <a:p>
            <a:r>
              <a:rPr lang="en-US" dirty="0" smtClean="0"/>
              <a:t>Dan developed and implemented a SWPPP for the entire subdivision</a:t>
            </a:r>
          </a:p>
          <a:p>
            <a:r>
              <a:rPr lang="en-US" dirty="0" smtClean="0"/>
              <a:t>Bob, Carl, and Irene must either develop and implement separate SWPPPs for their project areas</a:t>
            </a:r>
          </a:p>
          <a:p>
            <a:r>
              <a:rPr lang="en-US" dirty="0" smtClean="0"/>
              <a:t>OR …</a:t>
            </a:r>
            <a:endParaRPr lang="en-US" dirty="0"/>
          </a:p>
        </p:txBody>
      </p:sp>
    </p:spTree>
    <p:extLst>
      <p:ext uri="{BB962C8B-B14F-4D97-AF65-F5344CB8AC3E}">
        <p14:creationId xmlns:p14="http://schemas.microsoft.com/office/powerpoint/2010/main" val="3987281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SWPPP Options</a:t>
            </a:r>
            <a:endParaRPr lang="en-US" dirty="0"/>
          </a:p>
        </p:txBody>
      </p:sp>
      <p:sp>
        <p:nvSpPr>
          <p:cNvPr id="3" name="Content Placeholder 2"/>
          <p:cNvSpPr>
            <a:spLocks noGrp="1"/>
          </p:cNvSpPr>
          <p:nvPr>
            <p:ph sz="quarter" idx="13"/>
          </p:nvPr>
        </p:nvSpPr>
        <p:spPr/>
        <p:txBody>
          <a:bodyPr/>
          <a:lstStyle/>
          <a:p>
            <a:r>
              <a:rPr lang="en-US" dirty="0" smtClean="0"/>
              <a:t>Or they can use one neighborhood-scale SWPPP</a:t>
            </a:r>
          </a:p>
          <a:p>
            <a:pPr lvl="1"/>
            <a:r>
              <a:rPr lang="en-US" dirty="0" smtClean="0"/>
              <a:t>Take advantage of “global” BMPs</a:t>
            </a:r>
          </a:p>
          <a:p>
            <a:pPr lvl="1"/>
            <a:r>
              <a:rPr lang="en-US" dirty="0" smtClean="0"/>
              <a:t>Avoid on-lot BMPs where space can be at a premium</a:t>
            </a:r>
          </a:p>
          <a:p>
            <a:pPr lvl="1"/>
            <a:r>
              <a:rPr lang="en-US" dirty="0" smtClean="0"/>
              <a:t>May include continuing to implement Dan’s SWPPP if it is still relevant</a:t>
            </a:r>
          </a:p>
          <a:p>
            <a:pPr lvl="2"/>
            <a:r>
              <a:rPr lang="en-US" dirty="0" smtClean="0"/>
              <a:t>Group SWPPP – must coordinate with other operators for maintenance and non-interference with other’s BMPs</a:t>
            </a:r>
            <a:endParaRPr lang="en-US" dirty="0"/>
          </a:p>
        </p:txBody>
      </p:sp>
    </p:spTree>
    <p:extLst>
      <p:ext uri="{BB962C8B-B14F-4D97-AF65-F5344CB8AC3E}">
        <p14:creationId xmlns:p14="http://schemas.microsoft.com/office/powerpoint/2010/main" val="3421660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SWPPP Points</a:t>
            </a:r>
            <a:endParaRPr lang="en-US" dirty="0"/>
          </a:p>
        </p:txBody>
      </p:sp>
      <p:sp>
        <p:nvSpPr>
          <p:cNvPr id="3" name="Content Placeholder 2"/>
          <p:cNvSpPr>
            <a:spLocks noGrp="1"/>
          </p:cNvSpPr>
          <p:nvPr>
            <p:ph sz="quarter" idx="13"/>
          </p:nvPr>
        </p:nvSpPr>
        <p:spPr/>
        <p:txBody>
          <a:bodyPr/>
          <a:lstStyle/>
          <a:p>
            <a:r>
              <a:rPr lang="en-US" dirty="0" smtClean="0"/>
              <a:t>Must be effective at controlling pollution</a:t>
            </a:r>
          </a:p>
          <a:p>
            <a:r>
              <a:rPr lang="en-US" dirty="0" smtClean="0"/>
              <a:t>Must be up to date with on-ground BMPs</a:t>
            </a:r>
          </a:p>
          <a:p>
            <a:r>
              <a:rPr lang="en-US" dirty="0" smtClean="0"/>
              <a:t>BMPs must be designed to 2 </a:t>
            </a:r>
            <a:r>
              <a:rPr lang="en-US" dirty="0" err="1" smtClean="0"/>
              <a:t>yr</a:t>
            </a:r>
            <a:r>
              <a:rPr lang="en-US" dirty="0" smtClean="0"/>
              <a:t>/24 </a:t>
            </a:r>
            <a:r>
              <a:rPr lang="en-US" dirty="0" err="1" smtClean="0"/>
              <a:t>hr</a:t>
            </a:r>
            <a:r>
              <a:rPr lang="en-US" dirty="0" smtClean="0"/>
              <a:t> storm</a:t>
            </a:r>
          </a:p>
          <a:p>
            <a:r>
              <a:rPr lang="en-US" dirty="0" smtClean="0"/>
              <a:t>Inspections and BMP maintenance must occur within specified schedule</a:t>
            </a:r>
            <a:endParaRPr lang="en-US" dirty="0"/>
          </a:p>
        </p:txBody>
      </p:sp>
    </p:spTree>
    <p:extLst>
      <p:ext uri="{BB962C8B-B14F-4D97-AF65-F5344CB8AC3E}">
        <p14:creationId xmlns:p14="http://schemas.microsoft.com/office/powerpoint/2010/main" val="84058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Some Additional Information</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20905" b="20905"/>
          <a:stretch>
            <a:fillRect/>
          </a:stretch>
        </p:blipFill>
        <p:spPr>
          <a:xfrm>
            <a:off x="888558" y="698260"/>
            <a:ext cx="7366899" cy="3583369"/>
          </a:xfrm>
          <a:prstGeom prst="roundRect">
            <a:avLst>
              <a:gd name="adj" fmla="val 0"/>
            </a:avLst>
          </a:prstGeom>
        </p:spPr>
      </p:pic>
      <p:sp>
        <p:nvSpPr>
          <p:cNvPr id="8" name="Text Placeholder 7"/>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5958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sz="quarter" idx="13"/>
          </p:nvPr>
        </p:nvSpPr>
        <p:spPr/>
        <p:txBody>
          <a:bodyPr>
            <a:normAutofit fontScale="92500" lnSpcReduction="20000"/>
          </a:bodyPr>
          <a:lstStyle/>
          <a:p>
            <a:r>
              <a:rPr lang="en-US" dirty="0" smtClean="0"/>
              <a:t>High altitude view of major permitting requirements before, during, and after construction for storm water discharges</a:t>
            </a:r>
          </a:p>
          <a:p>
            <a:r>
              <a:rPr lang="en-US" dirty="0" smtClean="0"/>
              <a:t>Focus on subdivisions, but applies to all qualifying construction</a:t>
            </a:r>
          </a:p>
          <a:p>
            <a:r>
              <a:rPr lang="en-US" dirty="0" smtClean="0"/>
              <a:t>State requirements of project operators</a:t>
            </a:r>
          </a:p>
          <a:p>
            <a:r>
              <a:rPr lang="en-US" dirty="0" smtClean="0"/>
              <a:t>State requirements of the city</a:t>
            </a:r>
          </a:p>
        </p:txBody>
      </p:sp>
    </p:spTree>
    <p:extLst>
      <p:ext uri="{BB962C8B-B14F-4D97-AF65-F5344CB8AC3E}">
        <p14:creationId xmlns:p14="http://schemas.microsoft.com/office/powerpoint/2010/main" val="2352149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Year / 24 Hour Storm Design</a:t>
            </a:r>
            <a:endParaRPr lang="en-US" dirty="0"/>
          </a:p>
        </p:txBody>
      </p:sp>
      <p:sp>
        <p:nvSpPr>
          <p:cNvPr id="3" name="Content Placeholder 2"/>
          <p:cNvSpPr>
            <a:spLocks noGrp="1"/>
          </p:cNvSpPr>
          <p:nvPr>
            <p:ph sz="quarter" idx="13"/>
          </p:nvPr>
        </p:nvSpPr>
        <p:spPr/>
        <p:txBody>
          <a:bodyPr/>
          <a:lstStyle/>
          <a:p>
            <a:r>
              <a:rPr lang="en-US" dirty="0" smtClean="0"/>
              <a:t>BMPs must function and treat runoff in an equivalent storm </a:t>
            </a:r>
          </a:p>
          <a:p>
            <a:r>
              <a:rPr lang="en-US" dirty="0" smtClean="0"/>
              <a:t>Little or no sediment should be lost from the construction site in such a storm</a:t>
            </a:r>
            <a:endParaRPr lang="en-US" dirty="0"/>
          </a:p>
        </p:txBody>
      </p:sp>
    </p:spTree>
    <p:extLst>
      <p:ext uri="{BB962C8B-B14F-4D97-AF65-F5344CB8AC3E}">
        <p14:creationId xmlns:p14="http://schemas.microsoft.com/office/powerpoint/2010/main" val="3258153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Inspections</a:t>
            </a:r>
            <a:endParaRPr lang="en-US" dirty="0"/>
          </a:p>
        </p:txBody>
      </p:sp>
      <p:sp>
        <p:nvSpPr>
          <p:cNvPr id="3" name="Content Placeholder 2"/>
          <p:cNvSpPr>
            <a:spLocks noGrp="1"/>
          </p:cNvSpPr>
          <p:nvPr>
            <p:ph sz="quarter" idx="13"/>
          </p:nvPr>
        </p:nvSpPr>
        <p:spPr/>
        <p:txBody>
          <a:bodyPr/>
          <a:lstStyle/>
          <a:p>
            <a:r>
              <a:rPr lang="en-US" dirty="0" smtClean="0"/>
              <a:t>Self inspections are required and must be documented</a:t>
            </a:r>
          </a:p>
          <a:p>
            <a:r>
              <a:rPr lang="en-US" dirty="0" smtClean="0"/>
              <a:t>Active construction</a:t>
            </a:r>
          </a:p>
          <a:p>
            <a:pPr lvl="1"/>
            <a:r>
              <a:rPr lang="en-US" dirty="0" smtClean="0"/>
              <a:t>Every 7 days or 14 days plus after 0.5” precipitation</a:t>
            </a:r>
          </a:p>
          <a:p>
            <a:r>
              <a:rPr lang="en-US" dirty="0" smtClean="0"/>
              <a:t>Inactive construction</a:t>
            </a:r>
          </a:p>
          <a:p>
            <a:pPr lvl="1"/>
            <a:r>
              <a:rPr lang="en-US" dirty="0" smtClean="0"/>
              <a:t>Every 30 days unless snow covered or frozen</a:t>
            </a:r>
            <a:endParaRPr lang="en-US" dirty="0"/>
          </a:p>
        </p:txBody>
      </p:sp>
    </p:spTree>
    <p:extLst>
      <p:ext uri="{BB962C8B-B14F-4D97-AF65-F5344CB8AC3E}">
        <p14:creationId xmlns:p14="http://schemas.microsoft.com/office/powerpoint/2010/main" val="2747778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 required until …</a:t>
            </a:r>
            <a:endParaRPr lang="en-US" dirty="0"/>
          </a:p>
        </p:txBody>
      </p:sp>
      <p:sp>
        <p:nvSpPr>
          <p:cNvPr id="3" name="Content Placeholder 2"/>
          <p:cNvSpPr>
            <a:spLocks noGrp="1"/>
          </p:cNvSpPr>
          <p:nvPr>
            <p:ph sz="quarter" idx="13"/>
          </p:nvPr>
        </p:nvSpPr>
        <p:spPr/>
        <p:txBody>
          <a:bodyPr/>
          <a:lstStyle/>
          <a:p>
            <a:r>
              <a:rPr lang="en-US" dirty="0" smtClean="0"/>
              <a:t>Site reaches “final stabilization” or</a:t>
            </a:r>
          </a:p>
          <a:p>
            <a:r>
              <a:rPr lang="en-US" dirty="0" smtClean="0"/>
              <a:t>Home is sold to a homeowner</a:t>
            </a:r>
          </a:p>
          <a:p>
            <a:pPr lvl="1"/>
            <a:r>
              <a:rPr lang="en-US" dirty="0" smtClean="0"/>
              <a:t>If yard not stabilized, must leave onsite ESC and provide brochure to new owner</a:t>
            </a:r>
          </a:p>
          <a:p>
            <a:r>
              <a:rPr lang="en-US" dirty="0" smtClean="0"/>
              <a:t>When final stabilization is achieved, terminate permit coverage</a:t>
            </a:r>
          </a:p>
        </p:txBody>
      </p:sp>
    </p:spTree>
    <p:extLst>
      <p:ext uri="{BB962C8B-B14F-4D97-AF65-F5344CB8AC3E}">
        <p14:creationId xmlns:p14="http://schemas.microsoft.com/office/powerpoint/2010/main" val="314296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Municipal Storm Water Permit</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0837" b="20837"/>
          <a:stretch>
            <a:fillRect/>
          </a:stretch>
        </p:blipFill>
        <p:spPr/>
      </p:pic>
      <p:sp>
        <p:nvSpPr>
          <p:cNvPr id="6" name="Text Placeholder 5"/>
          <p:cNvSpPr>
            <a:spLocks noGrp="1"/>
          </p:cNvSpPr>
          <p:nvPr>
            <p:ph type="body" sz="half" idx="2"/>
          </p:nvPr>
        </p:nvSpPr>
        <p:spPr/>
        <p:txBody>
          <a:bodyPr/>
          <a:lstStyle/>
          <a:p>
            <a:r>
              <a:rPr lang="en-US" dirty="0" smtClean="0"/>
              <a:t>Another layer of complication…</a:t>
            </a:r>
            <a:endParaRPr lang="en-US" dirty="0"/>
          </a:p>
        </p:txBody>
      </p:sp>
    </p:spTree>
    <p:extLst>
      <p:ext uri="{BB962C8B-B14F-4D97-AF65-F5344CB8AC3E}">
        <p14:creationId xmlns:p14="http://schemas.microsoft.com/office/powerpoint/2010/main" val="122931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MS4 Permit</a:t>
            </a:r>
            <a:endParaRPr lang="en-US" dirty="0"/>
          </a:p>
        </p:txBody>
      </p:sp>
      <p:sp>
        <p:nvSpPr>
          <p:cNvPr id="6" name="Content Placeholder 5"/>
          <p:cNvSpPr>
            <a:spLocks noGrp="1"/>
          </p:cNvSpPr>
          <p:nvPr>
            <p:ph sz="quarter" idx="13"/>
          </p:nvPr>
        </p:nvSpPr>
        <p:spPr/>
        <p:txBody>
          <a:bodyPr/>
          <a:lstStyle/>
          <a:p>
            <a:r>
              <a:rPr lang="en-US" dirty="0" smtClean="0"/>
              <a:t>Municipal Separate Storm Sewer System</a:t>
            </a:r>
          </a:p>
          <a:p>
            <a:r>
              <a:rPr lang="en-US" dirty="0" smtClean="0"/>
              <a:t>State’s permit on municipal storm sewers</a:t>
            </a:r>
          </a:p>
          <a:p>
            <a:pPr lvl="1"/>
            <a:r>
              <a:rPr lang="en-US" dirty="0" smtClean="0"/>
              <a:t>Casper and Cheyenne areas</a:t>
            </a:r>
          </a:p>
          <a:p>
            <a:r>
              <a:rPr lang="en-US" dirty="0" smtClean="0"/>
              <a:t>Also part of the Clean Water Act</a:t>
            </a:r>
          </a:p>
        </p:txBody>
      </p:sp>
    </p:spTree>
    <p:extLst>
      <p:ext uri="{BB962C8B-B14F-4D97-AF65-F5344CB8AC3E}">
        <p14:creationId xmlns:p14="http://schemas.microsoft.com/office/powerpoint/2010/main" val="3722011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MS4 Permit</a:t>
            </a:r>
            <a:endParaRPr lang="en-US" dirty="0"/>
          </a:p>
        </p:txBody>
      </p:sp>
      <p:sp>
        <p:nvSpPr>
          <p:cNvPr id="3" name="Content Placeholder 2"/>
          <p:cNvSpPr>
            <a:spLocks noGrp="1"/>
          </p:cNvSpPr>
          <p:nvPr>
            <p:ph sz="quarter" idx="13"/>
          </p:nvPr>
        </p:nvSpPr>
        <p:spPr/>
        <p:txBody>
          <a:bodyPr/>
          <a:lstStyle/>
          <a:p>
            <a:r>
              <a:rPr lang="en-US" dirty="0" smtClean="0"/>
              <a:t>Permit requires MS4s to have their own construction program</a:t>
            </a:r>
          </a:p>
          <a:p>
            <a:pPr lvl="1"/>
            <a:r>
              <a:rPr lang="en-US" dirty="0" smtClean="0"/>
              <a:t>Regulates discharges of pollutants from construction</a:t>
            </a:r>
          </a:p>
          <a:p>
            <a:pPr lvl="1"/>
            <a:r>
              <a:rPr lang="en-US" dirty="0" smtClean="0"/>
              <a:t>Covers disturbances ≥ 1 acre (and smaller if part of a common plan)</a:t>
            </a:r>
          </a:p>
          <a:p>
            <a:pPr lvl="1"/>
            <a:r>
              <a:rPr lang="en-US" dirty="0" smtClean="0"/>
              <a:t>Most covered MS4s relying on the state’s CGP </a:t>
            </a:r>
            <a:r>
              <a:rPr lang="en-US" dirty="0" err="1" smtClean="0"/>
              <a:t>req’s</a:t>
            </a:r>
            <a:endParaRPr lang="en-US" dirty="0"/>
          </a:p>
        </p:txBody>
      </p:sp>
    </p:spTree>
    <p:extLst>
      <p:ext uri="{BB962C8B-B14F-4D97-AF65-F5344CB8AC3E}">
        <p14:creationId xmlns:p14="http://schemas.microsoft.com/office/powerpoint/2010/main" val="1623083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MS4 Permit</a:t>
            </a:r>
            <a:endParaRPr lang="en-US" dirty="0"/>
          </a:p>
        </p:txBody>
      </p:sp>
      <p:sp>
        <p:nvSpPr>
          <p:cNvPr id="3" name="Content Placeholder 2"/>
          <p:cNvSpPr>
            <a:spLocks noGrp="1"/>
          </p:cNvSpPr>
          <p:nvPr>
            <p:ph sz="quarter" idx="13"/>
          </p:nvPr>
        </p:nvSpPr>
        <p:spPr/>
        <p:txBody>
          <a:bodyPr/>
          <a:lstStyle/>
          <a:p>
            <a:r>
              <a:rPr lang="en-US" dirty="0" smtClean="0"/>
              <a:t>State and City – same message???</a:t>
            </a:r>
          </a:p>
          <a:p>
            <a:r>
              <a:rPr lang="en-US" dirty="0" smtClean="0"/>
              <a:t>In general, yes</a:t>
            </a:r>
          </a:p>
        </p:txBody>
      </p:sp>
    </p:spTree>
    <p:extLst>
      <p:ext uri="{BB962C8B-B14F-4D97-AF65-F5344CB8AC3E}">
        <p14:creationId xmlns:p14="http://schemas.microsoft.com/office/powerpoint/2010/main" val="377352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sz="quarter" idx="13"/>
          </p:nvPr>
        </p:nvSpPr>
        <p:spPr/>
        <p:txBody>
          <a:bodyPr/>
          <a:lstStyle/>
          <a:p>
            <a:r>
              <a:rPr lang="en-US" dirty="0" smtClean="0"/>
              <a:t>Barb Sahl</a:t>
            </a:r>
          </a:p>
          <a:p>
            <a:pPr lvl="1"/>
            <a:r>
              <a:rPr lang="en-US" dirty="0" smtClean="0">
                <a:hlinkClick r:id="rId2"/>
              </a:rPr>
              <a:t>Barb.sahl@wyo.gov</a:t>
            </a:r>
            <a:endParaRPr lang="en-US" dirty="0" smtClean="0"/>
          </a:p>
          <a:p>
            <a:r>
              <a:rPr lang="en-US" dirty="0" smtClean="0"/>
              <a:t>John Gorman</a:t>
            </a:r>
          </a:p>
          <a:p>
            <a:pPr lvl="1"/>
            <a:r>
              <a:rPr lang="en-US" dirty="0" smtClean="0">
                <a:hlinkClick r:id="rId3"/>
              </a:rPr>
              <a:t>John.gorman@wyo.gov</a:t>
            </a:r>
            <a:endParaRPr lang="en-US" dirty="0" smtClean="0"/>
          </a:p>
          <a:p>
            <a:r>
              <a:rPr lang="en-US" dirty="0" smtClean="0"/>
              <a:t>Jessica McConnell</a:t>
            </a:r>
          </a:p>
          <a:p>
            <a:pPr lvl="1"/>
            <a:r>
              <a:rPr lang="en-US" dirty="0" smtClean="0">
                <a:hlinkClick r:id="rId4"/>
              </a:rPr>
              <a:t>Jessica.mcconnell@wyo.gov</a:t>
            </a:r>
            <a:r>
              <a:rPr lang="en-US" dirty="0" smtClean="0"/>
              <a:t> </a:t>
            </a:r>
            <a:endParaRPr lang="en-US" dirty="0"/>
          </a:p>
        </p:txBody>
      </p:sp>
    </p:spTree>
    <p:extLst>
      <p:ext uri="{BB962C8B-B14F-4D97-AF65-F5344CB8AC3E}">
        <p14:creationId xmlns:p14="http://schemas.microsoft.com/office/powerpoint/2010/main" val="2932860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83035" y="2355947"/>
            <a:ext cx="5387997" cy="4024369"/>
          </a:xfrm>
        </p:spPr>
      </p:pic>
    </p:spTree>
    <p:extLst>
      <p:ext uri="{BB962C8B-B14F-4D97-AF65-F5344CB8AC3E}">
        <p14:creationId xmlns:p14="http://schemas.microsoft.com/office/powerpoint/2010/main" val="299745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330" y="4507773"/>
            <a:ext cx="7773324" cy="811610"/>
          </a:xfrm>
        </p:spPr>
        <p:txBody>
          <a:bodyPr/>
          <a:lstStyle/>
          <a:p>
            <a:r>
              <a:rPr lang="en-US" dirty="0" smtClean="0"/>
              <a:t>What’s it all about?</a:t>
            </a:r>
            <a:endParaRPr lang="en-US" dirty="0"/>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a:ext>
            </a:extLst>
          </a:blip>
          <a:stretch>
            <a:fillRect/>
          </a:stretch>
        </p:blipFill>
        <p:spPr>
          <a:xfrm>
            <a:off x="685331" y="234435"/>
            <a:ext cx="7773324" cy="4119356"/>
          </a:xfrm>
          <a:prstGeom prst="rect">
            <a:avLst/>
          </a:prstGeom>
          <a:noFill/>
          <a:ln>
            <a:noFill/>
          </a:ln>
        </p:spPr>
      </p:pic>
      <p:sp>
        <p:nvSpPr>
          <p:cNvPr id="9" name="Text Placeholder 8"/>
          <p:cNvSpPr>
            <a:spLocks noGrp="1"/>
          </p:cNvSpPr>
          <p:nvPr>
            <p:ph type="body" sz="half" idx="2"/>
          </p:nvPr>
        </p:nvSpPr>
        <p:spPr>
          <a:xfrm>
            <a:off x="685330" y="5368501"/>
            <a:ext cx="7773339" cy="682472"/>
          </a:xfrm>
        </p:spPr>
        <p:txBody>
          <a:bodyPr/>
          <a:lstStyle/>
          <a:p>
            <a:r>
              <a:rPr lang="en-US" dirty="0" smtClean="0"/>
              <a:t>Protecting Wyoming’s surface waters from industrial pollutants.</a:t>
            </a:r>
            <a:endParaRPr lang="en-US" dirty="0"/>
          </a:p>
        </p:txBody>
      </p:sp>
    </p:spTree>
    <p:extLst>
      <p:ext uri="{BB962C8B-B14F-4D97-AF65-F5344CB8AC3E}">
        <p14:creationId xmlns:p14="http://schemas.microsoft.com/office/powerpoint/2010/main" val="4237358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it all about?</a:t>
            </a:r>
            <a:endParaRPr lang="en-US" dirty="0"/>
          </a:p>
        </p:txBody>
      </p:sp>
      <p:sp>
        <p:nvSpPr>
          <p:cNvPr id="6" name="Content Placeholder 5"/>
          <p:cNvSpPr>
            <a:spLocks noGrp="1"/>
          </p:cNvSpPr>
          <p:nvPr>
            <p:ph sz="quarter" idx="13"/>
          </p:nvPr>
        </p:nvSpPr>
        <p:spPr/>
        <p:txBody>
          <a:bodyPr/>
          <a:lstStyle/>
          <a:p>
            <a:r>
              <a:rPr lang="en-US" dirty="0" smtClean="0"/>
              <a:t>Storm water permits are part of the federal Clean Water Act</a:t>
            </a:r>
          </a:p>
          <a:p>
            <a:pPr lvl="1"/>
            <a:r>
              <a:rPr lang="en-US" dirty="0" smtClean="0"/>
              <a:t>State of Wyoming has primacy here</a:t>
            </a:r>
          </a:p>
          <a:p>
            <a:r>
              <a:rPr lang="en-US" dirty="0" smtClean="0"/>
              <a:t>Protect the quality of surface water through permits issued to certain construction, industrial, and municipal activities</a:t>
            </a:r>
          </a:p>
          <a:p>
            <a:endParaRPr lang="en-US" dirty="0" smtClean="0"/>
          </a:p>
        </p:txBody>
      </p:sp>
    </p:spTree>
    <p:extLst>
      <p:ext uri="{BB962C8B-B14F-4D97-AF65-F5344CB8AC3E}">
        <p14:creationId xmlns:p14="http://schemas.microsoft.com/office/powerpoint/2010/main" val="791250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it all about?</a:t>
            </a:r>
            <a:endParaRPr lang="en-US" dirty="0"/>
          </a:p>
        </p:txBody>
      </p:sp>
      <p:sp>
        <p:nvSpPr>
          <p:cNvPr id="3" name="Content Placeholder 2"/>
          <p:cNvSpPr>
            <a:spLocks noGrp="1"/>
          </p:cNvSpPr>
          <p:nvPr>
            <p:ph sz="quarter" idx="13"/>
          </p:nvPr>
        </p:nvSpPr>
        <p:spPr/>
        <p:txBody>
          <a:bodyPr/>
          <a:lstStyle/>
          <a:p>
            <a:r>
              <a:rPr lang="en-US" dirty="0" smtClean="0"/>
              <a:t>Construction General Permits (CGPs) require a written plan that addresses all pollutants expected onsite and lays out Best Management Practices (BMPs) that the operator will use to keep those pollutants onsite.</a:t>
            </a:r>
          </a:p>
          <a:p>
            <a:r>
              <a:rPr lang="en-US" dirty="0" smtClean="0"/>
              <a:t>Storm Water Pollution Prevention Plan (SWPPP)</a:t>
            </a:r>
            <a:endParaRPr lang="en-US" dirty="0"/>
          </a:p>
        </p:txBody>
      </p:sp>
    </p:spTree>
    <p:extLst>
      <p:ext uri="{BB962C8B-B14F-4D97-AF65-F5344CB8AC3E}">
        <p14:creationId xmlns:p14="http://schemas.microsoft.com/office/powerpoint/2010/main" val="481002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SWPPP</a:t>
            </a:r>
            <a:endParaRPr lang="en-US" dirty="0"/>
          </a:p>
        </p:txBody>
      </p:sp>
      <p:sp>
        <p:nvSpPr>
          <p:cNvPr id="3" name="Content Placeholder 2"/>
          <p:cNvSpPr>
            <a:spLocks noGrp="1"/>
          </p:cNvSpPr>
          <p:nvPr>
            <p:ph sz="quarter" idx="13"/>
          </p:nvPr>
        </p:nvSpPr>
        <p:spPr/>
        <p:txBody>
          <a:bodyPr/>
          <a:lstStyle/>
          <a:p>
            <a:r>
              <a:rPr lang="en-US" dirty="0" smtClean="0"/>
              <a:t>SWPPP requirements in the permit</a:t>
            </a:r>
          </a:p>
          <a:p>
            <a:r>
              <a:rPr lang="en-US" dirty="0" smtClean="0"/>
              <a:t>SWPPP should address all pollutants that could leave site in storm water</a:t>
            </a:r>
          </a:p>
          <a:p>
            <a:r>
              <a:rPr lang="en-US" dirty="0" smtClean="0"/>
              <a:t>The SWPPP is enforceable</a:t>
            </a:r>
          </a:p>
        </p:txBody>
      </p:sp>
    </p:spTree>
    <p:extLst>
      <p:ext uri="{BB962C8B-B14F-4D97-AF65-F5344CB8AC3E}">
        <p14:creationId xmlns:p14="http://schemas.microsoft.com/office/powerpoint/2010/main" val="2656736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Construction General Permits</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20905" b="20905"/>
          <a:stretch>
            <a:fillRect/>
          </a:stretch>
        </p:blipFill>
        <p:spPr>
          <a:xfrm>
            <a:off x="888558" y="698261"/>
            <a:ext cx="7366899" cy="3214136"/>
          </a:xfrm>
          <a:prstGeom prst="roundRect">
            <a:avLst>
              <a:gd name="adj" fmla="val 0"/>
            </a:avLst>
          </a:prstGeom>
        </p:spPr>
      </p:pic>
      <p:sp>
        <p:nvSpPr>
          <p:cNvPr id="6" name="Text Placeholder 5"/>
          <p:cNvSpPr>
            <a:spLocks noGrp="1"/>
          </p:cNvSpPr>
          <p:nvPr>
            <p:ph type="body" sz="half" idx="2"/>
          </p:nvPr>
        </p:nvSpPr>
        <p:spPr/>
        <p:txBody>
          <a:bodyPr/>
          <a:lstStyle/>
          <a:p>
            <a:r>
              <a:rPr lang="en-US" dirty="0" smtClean="0"/>
              <a:t>Who needs coverage?</a:t>
            </a:r>
            <a:endParaRPr lang="en-US" dirty="0"/>
          </a:p>
        </p:txBody>
      </p:sp>
    </p:spTree>
    <p:extLst>
      <p:ext uri="{BB962C8B-B14F-4D97-AF65-F5344CB8AC3E}">
        <p14:creationId xmlns:p14="http://schemas.microsoft.com/office/powerpoint/2010/main" val="2172651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needs a permit?</a:t>
            </a:r>
            <a:endParaRPr lang="en-US" dirty="0"/>
          </a:p>
        </p:txBody>
      </p:sp>
      <p:sp>
        <p:nvSpPr>
          <p:cNvPr id="6" name="Content Placeholder 5"/>
          <p:cNvSpPr>
            <a:spLocks noGrp="1"/>
          </p:cNvSpPr>
          <p:nvPr>
            <p:ph sz="quarter" idx="13"/>
          </p:nvPr>
        </p:nvSpPr>
        <p:spPr/>
        <p:txBody>
          <a:bodyPr/>
          <a:lstStyle/>
          <a:p>
            <a:r>
              <a:rPr lang="en-US" dirty="0" smtClean="0"/>
              <a:t>The “operator” of any construction activity that:</a:t>
            </a:r>
          </a:p>
          <a:p>
            <a:pPr lvl="1"/>
            <a:r>
              <a:rPr lang="en-US" dirty="0" smtClean="0"/>
              <a:t>Clears or disturbs 1 or more acres</a:t>
            </a:r>
          </a:p>
          <a:p>
            <a:pPr lvl="2"/>
            <a:r>
              <a:rPr lang="en-US" dirty="0" smtClean="0"/>
              <a:t>Not necessarily contiguous</a:t>
            </a:r>
          </a:p>
          <a:p>
            <a:pPr lvl="1"/>
            <a:r>
              <a:rPr lang="en-US" dirty="0" smtClean="0"/>
              <a:t>AND smaller projects that disturb &lt; 1 acre, but are part of a “Large Common Plan of Development or Sale” that itself disturbs ≥ 1 acre</a:t>
            </a:r>
          </a:p>
          <a:p>
            <a:pPr lvl="1"/>
            <a:r>
              <a:rPr lang="en-US" dirty="0" smtClean="0"/>
              <a:t>Size of the *entire* project determines which CGP</a:t>
            </a:r>
            <a:endParaRPr lang="en-US" dirty="0"/>
          </a:p>
        </p:txBody>
      </p:sp>
    </p:spTree>
    <p:extLst>
      <p:ext uri="{BB962C8B-B14F-4D97-AF65-F5344CB8AC3E}">
        <p14:creationId xmlns:p14="http://schemas.microsoft.com/office/powerpoint/2010/main" val="1080019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Construction Permits</a:t>
            </a:r>
            <a:endParaRPr lang="en-US" dirty="0"/>
          </a:p>
        </p:txBody>
      </p:sp>
      <p:sp>
        <p:nvSpPr>
          <p:cNvPr id="3" name="Content Placeholder 2"/>
          <p:cNvSpPr>
            <a:spLocks noGrp="1"/>
          </p:cNvSpPr>
          <p:nvPr>
            <p:ph sz="quarter" idx="13"/>
          </p:nvPr>
        </p:nvSpPr>
        <p:spPr/>
        <p:txBody>
          <a:bodyPr/>
          <a:lstStyle/>
          <a:p>
            <a:r>
              <a:rPr lang="en-US" dirty="0" smtClean="0"/>
              <a:t>Large Construction General Permit (LCGP) for disturbance ≥5 acres and smaller disturbances that are part of a “common plan”</a:t>
            </a:r>
          </a:p>
          <a:p>
            <a:r>
              <a:rPr lang="en-US" dirty="0" smtClean="0"/>
              <a:t>Small Construction General Permit (SCGP) for 1 to 5 acres and smaller disturbances that are part of a “common plan”</a:t>
            </a:r>
            <a:endParaRPr lang="en-US" dirty="0"/>
          </a:p>
        </p:txBody>
      </p:sp>
    </p:spTree>
    <p:extLst>
      <p:ext uri="{BB962C8B-B14F-4D97-AF65-F5344CB8AC3E}">
        <p14:creationId xmlns:p14="http://schemas.microsoft.com/office/powerpoint/2010/main" val="51920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4768</TotalTime>
  <Words>955</Words>
  <Application>Microsoft Office PowerPoint</Application>
  <PresentationFormat>On-screen Show (4:3)</PresentationFormat>
  <Paragraphs>152</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Tw Cen MT</vt:lpstr>
      <vt:lpstr>Droplet</vt:lpstr>
      <vt:lpstr>Construction and State Storm Water Permits</vt:lpstr>
      <vt:lpstr>Overview</vt:lpstr>
      <vt:lpstr>What’s it all about?</vt:lpstr>
      <vt:lpstr>What’s it all about?</vt:lpstr>
      <vt:lpstr>What’s it all about?</vt:lpstr>
      <vt:lpstr>SWPPP</vt:lpstr>
      <vt:lpstr>Construction General Permits</vt:lpstr>
      <vt:lpstr>Who needs a permit?</vt:lpstr>
      <vt:lpstr>Two Construction Permits</vt:lpstr>
      <vt:lpstr>For Example…</vt:lpstr>
      <vt:lpstr>For Example…</vt:lpstr>
      <vt:lpstr>For Example…</vt:lpstr>
      <vt:lpstr>For Example…</vt:lpstr>
      <vt:lpstr>A Brief Project History … Storm Water-Wise</vt:lpstr>
      <vt:lpstr>A Brief Project History … Storm Water-Wise</vt:lpstr>
      <vt:lpstr>SWPPP Options</vt:lpstr>
      <vt:lpstr>SWPPP Options</vt:lpstr>
      <vt:lpstr>Other SWPPP Points</vt:lpstr>
      <vt:lpstr>Some Additional Information</vt:lpstr>
      <vt:lpstr>2 Year / 24 Hour Storm Design</vt:lpstr>
      <vt:lpstr>Inspections</vt:lpstr>
      <vt:lpstr>Permit required until …</vt:lpstr>
      <vt:lpstr>Municipal Storm Water Permit</vt:lpstr>
      <vt:lpstr>MS4 Permit</vt:lpstr>
      <vt:lpstr>MS4 Permit</vt:lpstr>
      <vt:lpstr>MS4 Permit</vt:lpstr>
      <vt:lpstr>The End</vt:lpstr>
      <vt:lpstr>Questions?</vt:lpstr>
    </vt:vector>
  </TitlesOfParts>
  <Company>State of Wyoming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Sahl, Barbara</dc:creator>
  <cp:lastModifiedBy>Sahl, Barbara</cp:lastModifiedBy>
  <cp:revision>45</cp:revision>
  <cp:lastPrinted>2015-01-30T22:02:39Z</cp:lastPrinted>
  <dcterms:created xsi:type="dcterms:W3CDTF">2015-01-27T19:43:49Z</dcterms:created>
  <dcterms:modified xsi:type="dcterms:W3CDTF">2015-02-03T22:42:15Z</dcterms:modified>
</cp:coreProperties>
</file>